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4258" r:id="rId2"/>
  </p:sldMasterIdLst>
  <p:notesMasterIdLst>
    <p:notesMasterId r:id="rId115"/>
  </p:notesMasterIdLst>
  <p:sldIdLst>
    <p:sldId id="535" r:id="rId3"/>
    <p:sldId id="536" r:id="rId4"/>
    <p:sldId id="538" r:id="rId5"/>
    <p:sldId id="540" r:id="rId6"/>
    <p:sldId id="543" r:id="rId7"/>
    <p:sldId id="544" r:id="rId8"/>
    <p:sldId id="295" r:id="rId9"/>
    <p:sldId id="267" r:id="rId10"/>
    <p:sldId id="268" r:id="rId11"/>
    <p:sldId id="450" r:id="rId12"/>
    <p:sldId id="489" r:id="rId13"/>
    <p:sldId id="297" r:id="rId14"/>
    <p:sldId id="269" r:id="rId15"/>
    <p:sldId id="479" r:id="rId16"/>
    <p:sldId id="393" r:id="rId17"/>
    <p:sldId id="394" r:id="rId18"/>
    <p:sldId id="481" r:id="rId19"/>
    <p:sldId id="271" r:id="rId20"/>
    <p:sldId id="272" r:id="rId21"/>
    <p:sldId id="490" r:id="rId22"/>
    <p:sldId id="273" r:id="rId23"/>
    <p:sldId id="416" r:id="rId24"/>
    <p:sldId id="299" r:id="rId25"/>
    <p:sldId id="349" r:id="rId26"/>
    <p:sldId id="300" r:id="rId27"/>
    <p:sldId id="350" r:id="rId28"/>
    <p:sldId id="351" r:id="rId29"/>
    <p:sldId id="390" r:id="rId30"/>
    <p:sldId id="301" r:id="rId31"/>
    <p:sldId id="324" r:id="rId32"/>
    <p:sldId id="307" r:id="rId33"/>
    <p:sldId id="309" r:id="rId34"/>
    <p:sldId id="345" r:id="rId35"/>
    <p:sldId id="325" r:id="rId36"/>
    <p:sldId id="303" r:id="rId37"/>
    <p:sldId id="353" r:id="rId38"/>
    <p:sldId id="305" r:id="rId39"/>
    <p:sldId id="304" r:id="rId40"/>
    <p:sldId id="485" r:id="rId41"/>
    <p:sldId id="306" r:id="rId42"/>
    <p:sldId id="491" r:id="rId43"/>
    <p:sldId id="465" r:id="rId44"/>
    <p:sldId id="498" r:id="rId45"/>
    <p:sldId id="467" r:id="rId46"/>
    <p:sldId id="468" r:id="rId47"/>
    <p:sldId id="486" r:id="rId48"/>
    <p:sldId id="371" r:id="rId49"/>
    <p:sldId id="372" r:id="rId50"/>
    <p:sldId id="499" r:id="rId51"/>
    <p:sldId id="400" r:id="rId52"/>
    <p:sldId id="401" r:id="rId53"/>
    <p:sldId id="439" r:id="rId54"/>
    <p:sldId id="403" r:id="rId55"/>
    <p:sldId id="402" r:id="rId56"/>
    <p:sldId id="500" r:id="rId57"/>
    <p:sldId id="449" r:id="rId58"/>
    <p:sldId id="501" r:id="rId59"/>
    <p:sldId id="502" r:id="rId60"/>
    <p:sldId id="503" r:id="rId61"/>
    <p:sldId id="504" r:id="rId62"/>
    <p:sldId id="505" r:id="rId63"/>
    <p:sldId id="506" r:id="rId64"/>
    <p:sldId id="507" r:id="rId65"/>
    <p:sldId id="508" r:id="rId66"/>
    <p:sldId id="509" r:id="rId67"/>
    <p:sldId id="515" r:id="rId68"/>
    <p:sldId id="510" r:id="rId69"/>
    <p:sldId id="516" r:id="rId70"/>
    <p:sldId id="511" r:id="rId71"/>
    <p:sldId id="512" r:id="rId72"/>
    <p:sldId id="513" r:id="rId73"/>
    <p:sldId id="517" r:id="rId74"/>
    <p:sldId id="514" r:id="rId75"/>
    <p:sldId id="518" r:id="rId76"/>
    <p:sldId id="520" r:id="rId77"/>
    <p:sldId id="521" r:id="rId78"/>
    <p:sldId id="522" r:id="rId79"/>
    <p:sldId id="519" r:id="rId80"/>
    <p:sldId id="478" r:id="rId81"/>
    <p:sldId id="492" r:id="rId82"/>
    <p:sldId id="493" r:id="rId83"/>
    <p:sldId id="494" r:id="rId84"/>
    <p:sldId id="495" r:id="rId85"/>
    <p:sldId id="496" r:id="rId86"/>
    <p:sldId id="497" r:id="rId87"/>
    <p:sldId id="452" r:id="rId88"/>
    <p:sldId id="523" r:id="rId89"/>
    <p:sldId id="454" r:id="rId90"/>
    <p:sldId id="455" r:id="rId91"/>
    <p:sldId id="456" r:id="rId92"/>
    <p:sldId id="457" r:id="rId93"/>
    <p:sldId id="458" r:id="rId94"/>
    <p:sldId id="459" r:id="rId95"/>
    <p:sldId id="463" r:id="rId96"/>
    <p:sldId id="460" r:id="rId97"/>
    <p:sldId id="461" r:id="rId98"/>
    <p:sldId id="524" r:id="rId99"/>
    <p:sldId id="525" r:id="rId100"/>
    <p:sldId id="526" r:id="rId101"/>
    <p:sldId id="527" r:id="rId102"/>
    <p:sldId id="528" r:id="rId103"/>
    <p:sldId id="529" r:id="rId104"/>
    <p:sldId id="530" r:id="rId105"/>
    <p:sldId id="531" r:id="rId106"/>
    <p:sldId id="532" r:id="rId107"/>
    <p:sldId id="462" r:id="rId108"/>
    <p:sldId id="534" r:id="rId109"/>
    <p:sldId id="533" r:id="rId110"/>
    <p:sldId id="404" r:id="rId111"/>
    <p:sldId id="440" r:id="rId112"/>
    <p:sldId id="391" r:id="rId113"/>
    <p:sldId id="296" r:id="rId1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Helvetica"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itchFamily="34" charset="0"/>
        <a:ea typeface="+mn-ea"/>
        <a:cs typeface="+mn-cs"/>
      </a:defRPr>
    </a:lvl5pPr>
    <a:lvl6pPr marL="2286000" algn="l" defTabSz="914400" rtl="0" eaLnBrk="1" latinLnBrk="0" hangingPunct="1">
      <a:defRPr kern="1200">
        <a:solidFill>
          <a:schemeClr val="tx1"/>
        </a:solidFill>
        <a:latin typeface="Helvetica" pitchFamily="34" charset="0"/>
        <a:ea typeface="+mn-ea"/>
        <a:cs typeface="+mn-cs"/>
      </a:defRPr>
    </a:lvl6pPr>
    <a:lvl7pPr marL="2743200" algn="l" defTabSz="914400" rtl="0" eaLnBrk="1" latinLnBrk="0" hangingPunct="1">
      <a:defRPr kern="1200">
        <a:solidFill>
          <a:schemeClr val="tx1"/>
        </a:solidFill>
        <a:latin typeface="Helvetica" pitchFamily="34" charset="0"/>
        <a:ea typeface="+mn-ea"/>
        <a:cs typeface="+mn-cs"/>
      </a:defRPr>
    </a:lvl7pPr>
    <a:lvl8pPr marL="3200400" algn="l" defTabSz="914400" rtl="0" eaLnBrk="1" latinLnBrk="0" hangingPunct="1">
      <a:defRPr kern="1200">
        <a:solidFill>
          <a:schemeClr val="tx1"/>
        </a:solidFill>
        <a:latin typeface="Helvetica" pitchFamily="34" charset="0"/>
        <a:ea typeface="+mn-ea"/>
        <a:cs typeface="+mn-cs"/>
      </a:defRPr>
    </a:lvl8pPr>
    <a:lvl9pPr marL="3657600" algn="l" defTabSz="914400" rtl="0" eaLnBrk="1" latinLnBrk="0" hangingPunct="1">
      <a:defRPr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789" userDrawn="1">
          <p15:clr>
            <a:srgbClr val="A4A3A4"/>
          </p15:clr>
        </p15:guide>
        <p15:guide id="2" pos="6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FF"/>
    <a:srgbClr val="FF3300"/>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561" autoAdjust="0"/>
  </p:normalViewPr>
  <p:slideViewPr>
    <p:cSldViewPr snapToGrid="0">
      <p:cViewPr varScale="1">
        <p:scale>
          <a:sx n="91" d="100"/>
          <a:sy n="91" d="100"/>
        </p:scale>
        <p:origin x="48" y="168"/>
      </p:cViewPr>
      <p:guideLst>
        <p:guide orient="horz" pos="789"/>
        <p:guide pos="64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_rels/viewProps.xml.rels><?xml version="1.0" encoding="UTF-8" standalone="yes"?>
<Relationships xmlns="http://schemas.openxmlformats.org/package/2006/relationships"><Relationship Id="rId1"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501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ltLang="zh-CN"/>
          </a:p>
        </p:txBody>
      </p:sp>
      <p:sp>
        <p:nvSpPr>
          <p:cNvPr id="9830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01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501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D2A5F61D-0E08-4CE5-9729-F19C3BEED073}" type="slidenum">
              <a:rPr lang="zh-CN" altLang="en-US"/>
              <a:pPr>
                <a:defRPr/>
              </a:pPr>
              <a:t>‹#›</a:t>
            </a:fld>
            <a:endParaRPr lang="en-US" altLang="zh-CN"/>
          </a:p>
        </p:txBody>
      </p:sp>
    </p:spTree>
    <p:extLst>
      <p:ext uri="{BB962C8B-B14F-4D97-AF65-F5344CB8AC3E}">
        <p14:creationId xmlns:p14="http://schemas.microsoft.com/office/powerpoint/2010/main" val="22261173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2F2B4B6E-901E-4356-8FCA-C46B06A92E56}" type="slidenum">
              <a:rPr lang="zh-CN" altLang="en-US" smtClean="0">
                <a:latin typeface="Times New Roman" pitchFamily="18" charset="0"/>
              </a:rPr>
              <a:pPr/>
              <a:t>7</a:t>
            </a:fld>
            <a:endParaRPr lang="en-US" altLang="zh-CN">
              <a:latin typeface="Times New Roman" pitchFamily="18" charset="0"/>
            </a:endParaRPr>
          </a:p>
        </p:txBody>
      </p:sp>
      <p:sp>
        <p:nvSpPr>
          <p:cNvPr id="99331" name="Rectangle 2"/>
          <p:cNvSpPr>
            <a:spLocks noGrp="1" noRot="1" noChangeAspect="1" noChangeArrowheads="1" noTextEdit="1"/>
          </p:cNvSpPr>
          <p:nvPr>
            <p:ph type="sldImg"/>
          </p:nvPr>
        </p:nvSpPr>
        <p:spPr>
          <a:xfrm>
            <a:off x="382588" y="685800"/>
            <a:ext cx="6096000" cy="3429000"/>
          </a:xfrm>
          <a:ln/>
        </p:spPr>
      </p:sp>
      <p:sp>
        <p:nvSpPr>
          <p:cNvPr id="993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xfrm>
            <a:off x="342900" y="696913"/>
            <a:ext cx="6197600" cy="3486150"/>
          </a:xfrm>
          <a:ln/>
        </p:spPr>
      </p:sp>
      <p:sp>
        <p:nvSpPr>
          <p:cNvPr id="747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8043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342900" y="696913"/>
            <a:ext cx="6197600" cy="3486150"/>
          </a:xfrm>
          <a:ln/>
        </p:spPr>
      </p:sp>
      <p:sp>
        <p:nvSpPr>
          <p:cNvPr id="768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319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xfrm>
            <a:off x="342900" y="696913"/>
            <a:ext cx="6197600" cy="3486150"/>
          </a:xfrm>
          <a:ln/>
        </p:spPr>
      </p:sp>
      <p:sp>
        <p:nvSpPr>
          <p:cNvPr id="788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982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342900" y="696913"/>
            <a:ext cx="6197600" cy="3486150"/>
          </a:xfrm>
          <a:ln/>
        </p:spPr>
      </p:sp>
      <p:sp>
        <p:nvSpPr>
          <p:cNvPr id="8089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389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342900" y="696913"/>
            <a:ext cx="6197600" cy="3486150"/>
          </a:xfrm>
          <a:ln/>
        </p:spPr>
      </p:sp>
      <p:sp>
        <p:nvSpPr>
          <p:cNvPr id="8294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12902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342900" y="696913"/>
            <a:ext cx="61976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6279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342900" y="696913"/>
            <a:ext cx="6197600" cy="3486150"/>
          </a:xfrm>
          <a:ln/>
        </p:spPr>
      </p:sp>
      <p:sp>
        <p:nvSpPr>
          <p:cNvPr id="8704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6429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xfrm>
            <a:off x="342900" y="696913"/>
            <a:ext cx="6197600" cy="3486150"/>
          </a:xfrm>
          <a:ln/>
        </p:spPr>
      </p:sp>
      <p:sp>
        <p:nvSpPr>
          <p:cNvPr id="890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0300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xfrm>
            <a:off x="342900" y="696913"/>
            <a:ext cx="6197600" cy="3486150"/>
          </a:xfrm>
          <a:ln/>
        </p:spPr>
      </p:sp>
      <p:sp>
        <p:nvSpPr>
          <p:cNvPr id="911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00436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xfrm>
            <a:off x="342900" y="696913"/>
            <a:ext cx="6197600" cy="3486150"/>
          </a:xfrm>
          <a:ln/>
        </p:spPr>
      </p:sp>
      <p:sp>
        <p:nvSpPr>
          <p:cNvPr id="9318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30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342900" y="696913"/>
            <a:ext cx="6197600" cy="3486150"/>
          </a:xfrm>
          <a:ln/>
        </p:spPr>
      </p:sp>
      <p:sp>
        <p:nvSpPr>
          <p:cNvPr id="4505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7357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xfrm>
            <a:off x="342900" y="696913"/>
            <a:ext cx="6197600" cy="3486150"/>
          </a:xfrm>
          <a:ln/>
        </p:spPr>
      </p:sp>
      <p:sp>
        <p:nvSpPr>
          <p:cNvPr id="9523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317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B0BD5C9E-5549-45F5-BD4A-E7E33A13B8C2}" type="slidenum">
              <a:rPr lang="zh-CN" altLang="en-US" smtClean="0">
                <a:latin typeface="Times New Roman" pitchFamily="18" charset="0"/>
              </a:rPr>
              <a:pPr/>
              <a:t>80</a:t>
            </a:fld>
            <a:endParaRPr lang="en-US" altLang="zh-CN">
              <a:latin typeface="Times New Roman" pitchFamily="18"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16404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1CF7E2A2-D8BF-4AEA-89DE-177E90D0EEB5}" type="slidenum">
              <a:rPr lang="zh-CN" altLang="en-US" smtClean="0">
                <a:latin typeface="Times New Roman" pitchFamily="18" charset="0"/>
              </a:rPr>
              <a:pPr/>
              <a:t>81</a:t>
            </a:fld>
            <a:endParaRPr lang="en-US" altLang="zh-CN">
              <a:latin typeface="Times New Roman" pitchFamily="18"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16900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79D3F8E1-7C0B-4046-8CF9-9200A558B6AF}" type="slidenum">
              <a:rPr lang="zh-CN" altLang="en-US" smtClean="0">
                <a:latin typeface="Times New Roman" pitchFamily="18" charset="0"/>
              </a:rPr>
              <a:pPr/>
              <a:t>84</a:t>
            </a:fld>
            <a:endParaRPr lang="en-US" altLang="zh-CN">
              <a:latin typeface="Times New Roman" pitchFamily="18" charset="0"/>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23112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382588" y="685800"/>
            <a:ext cx="6094412" cy="3429000"/>
          </a:xfrm>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2588" y="685800"/>
            <a:ext cx="6094412" cy="3429000"/>
          </a:xfrm>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82588" y="685800"/>
            <a:ext cx="6094412" cy="3429000"/>
          </a:xfrm>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82588" y="685800"/>
            <a:ext cx="6094412" cy="3429000"/>
          </a:xfrm>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82588" y="685800"/>
            <a:ext cx="6094412" cy="3429000"/>
          </a:xfrm>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82588" y="685800"/>
            <a:ext cx="6094412" cy="3429000"/>
          </a:xfrm>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2588" y="685800"/>
            <a:ext cx="6094412"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382588" y="685800"/>
            <a:ext cx="6094412" cy="3429000"/>
          </a:xfrm>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82588" y="685800"/>
            <a:ext cx="6094412" cy="3429000"/>
          </a:xfrm>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38398FED-E66C-4E18-85B8-2896C14376A2}" type="slidenum">
              <a:rPr lang="zh-CN" altLang="en-US" smtClean="0">
                <a:latin typeface="Times New Roman" pitchFamily="18" charset="0"/>
              </a:rPr>
              <a:pPr/>
              <a:t>100</a:t>
            </a:fld>
            <a:endParaRPr lang="en-US" altLang="zh-CN">
              <a:latin typeface="Times New Roman" pitchFamily="18" charset="0"/>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34391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89FED52D-140E-413B-B661-B72052DF17CE}" type="slidenum">
              <a:rPr lang="zh-CN" altLang="en-US" smtClean="0">
                <a:latin typeface="Times New Roman" pitchFamily="18" charset="0"/>
              </a:rPr>
              <a:pPr/>
              <a:t>103</a:t>
            </a:fld>
            <a:endParaRPr lang="en-US" altLang="zh-CN">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96018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89FED52D-140E-413B-B661-B72052DF17CE}" type="slidenum">
              <a:rPr lang="zh-CN" altLang="en-US" smtClean="0">
                <a:latin typeface="Times New Roman" pitchFamily="18" charset="0"/>
              </a:rPr>
              <a:pPr/>
              <a:t>104</a:t>
            </a:fld>
            <a:endParaRPr lang="en-US" altLang="zh-CN">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898209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382588" y="685800"/>
            <a:ext cx="6094412" cy="3429000"/>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342900" y="696913"/>
            <a:ext cx="6197600" cy="3486150"/>
          </a:xfrm>
          <a:ln/>
        </p:spPr>
      </p:sp>
      <p:sp>
        <p:nvSpPr>
          <p:cNvPr id="1146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1375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342900" y="696913"/>
            <a:ext cx="6197600" cy="3486150"/>
          </a:xfrm>
          <a:ln/>
        </p:spPr>
      </p:sp>
      <p:sp>
        <p:nvSpPr>
          <p:cNvPr id="1146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9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2588" y="685800"/>
            <a:ext cx="6094412"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extLst>
      <p:ext uri="{BB962C8B-B14F-4D97-AF65-F5344CB8AC3E}">
        <p14:creationId xmlns:p14="http://schemas.microsoft.com/office/powerpoint/2010/main" val="35153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382588" y="685800"/>
            <a:ext cx="6094412" cy="3429000"/>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382588" y="685800"/>
            <a:ext cx="6094412" cy="3429000"/>
          </a:xfrm>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E7C2DE00-6A95-4E73-BF46-2123ED53020A}" type="slidenum">
              <a:rPr lang="zh-CN" altLang="en-US" smtClean="0">
                <a:latin typeface="Times New Roman" pitchFamily="18" charset="0"/>
              </a:rPr>
              <a:pPr/>
              <a:t>47</a:t>
            </a:fld>
            <a:endParaRPr lang="en-US" altLang="zh-CN">
              <a:latin typeface="Times New Roman" pitchFamily="18"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xfrm>
            <a:off x="342900" y="696913"/>
            <a:ext cx="6197600" cy="3486150"/>
          </a:xfrm>
          <a:ln/>
        </p:spPr>
      </p:sp>
      <p:sp>
        <p:nvSpPr>
          <p:cNvPr id="7065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2146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342900" y="696913"/>
            <a:ext cx="6197600" cy="3486150"/>
          </a:xfrm>
          <a:ln/>
        </p:spPr>
      </p:sp>
      <p:sp>
        <p:nvSpPr>
          <p:cNvPr id="7270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5681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 name="Group 3"/>
          <p:cNvGrpSpPr>
            <a:grpSpLocks/>
          </p:cNvGrpSpPr>
          <p:nvPr/>
        </p:nvGrpSpPr>
        <p:grpSpPr bwMode="auto">
          <a:xfrm>
            <a:off x="264584" y="2960688"/>
            <a:ext cx="114808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grpSp>
      <p:pic>
        <p:nvPicPr>
          <p:cNvPr id="7"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121858" name="Rectangle 2"/>
          <p:cNvSpPr>
            <a:spLocks noGrp="1" noChangeArrowheads="1"/>
          </p:cNvSpPr>
          <p:nvPr>
            <p:ph type="ctrTitle"/>
          </p:nvPr>
        </p:nvSpPr>
        <p:spPr>
          <a:xfrm>
            <a:off x="914400" y="685800"/>
            <a:ext cx="10363200" cy="2127250"/>
          </a:xfrm>
        </p:spPr>
        <p:txBody>
          <a:bodyPr/>
          <a:lstStyle>
            <a:lvl1pPr>
              <a:defRPr sz="4300"/>
            </a:lvl1pPr>
          </a:lstStyle>
          <a:p>
            <a:r>
              <a:rPr lang="zh-CN" altLang="en-US"/>
              <a:t>单击此处编辑母版标题样式</a:t>
            </a:r>
            <a:endParaRPr lang="en-US"/>
          </a:p>
        </p:txBody>
      </p:sp>
    </p:spTree>
    <p:extLst>
      <p:ext uri="{BB962C8B-B14F-4D97-AF65-F5344CB8AC3E}">
        <p14:creationId xmlns:p14="http://schemas.microsoft.com/office/powerpoint/2010/main" val="554028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195864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59462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Pr>
        <a:gradFill rotWithShape="0">
          <a:gsLst>
            <a:gs pos="0">
              <a:srgbClr val="F8F8F8"/>
            </a:gs>
            <a:gs pos="100000">
              <a:srgbClr val="99CCFF"/>
            </a:gs>
          </a:gsLst>
          <a:lin ang="5400000" scaled="1"/>
        </a:gradFill>
        <a:effectLst/>
      </p:bgPr>
    </p:bg>
    <p:spTree>
      <p:nvGrpSpPr>
        <p:cNvPr id="1" name=""/>
        <p:cNvGrpSpPr/>
        <p:nvPr/>
      </p:nvGrpSpPr>
      <p:grpSpPr>
        <a:xfrm>
          <a:off x="0" y="0"/>
          <a:ext cx="0" cy="0"/>
          <a:chOff x="0" y="0"/>
          <a:chExt cx="0" cy="0"/>
        </a:xfrm>
      </p:grpSpPr>
      <p:pic>
        <p:nvPicPr>
          <p:cNvPr id="4" name="Picture 9" descr="Slide_iconblue_p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9684" y="4829176"/>
            <a:ext cx="3132667" cy="141922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2" descr="BD21332_"/>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53167" y="3603625"/>
            <a:ext cx="80475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p:nvPr>
        </p:nvSpPr>
        <p:spPr>
          <a:xfrm>
            <a:off x="914400" y="2286000"/>
            <a:ext cx="10363200" cy="1143000"/>
          </a:xfrm>
        </p:spPr>
        <p:txBody>
          <a:bodyPr/>
          <a:lstStyle>
            <a:lvl1pPr>
              <a:defRPr/>
            </a:lvl1pPr>
          </a:lstStyle>
          <a:p>
            <a:r>
              <a:rPr lang="en-US" altLang="zh-CN"/>
              <a:t>Click to edit Master title style</a:t>
            </a:r>
          </a:p>
        </p:txBody>
      </p:sp>
      <p:sp>
        <p:nvSpPr>
          <p:cNvPr id="48132" name="Rectangle 4"/>
          <p:cNvSpPr>
            <a:spLocks noGrp="1" noChangeArrowheads="1"/>
          </p:cNvSpPr>
          <p:nvPr>
            <p:ph type="subTitle" idx="1"/>
          </p:nvPr>
        </p:nvSpPr>
        <p:spPr>
          <a:xfrm>
            <a:off x="1828800" y="3886200"/>
            <a:ext cx="8534400" cy="1752600"/>
          </a:xfrm>
        </p:spPr>
        <p:txBody>
          <a:bodyPr/>
          <a:lstStyle>
            <a:lvl1pPr marL="0" indent="0" algn="ctr">
              <a:buFont typeface="Monotype Sorts" pitchFamily="2" charset="2"/>
              <a:buNone/>
              <a:defRPr/>
            </a:lvl1pPr>
          </a:lstStyle>
          <a:p>
            <a:r>
              <a:rPr lang="en-US" altLang="zh-CN"/>
              <a:t>Click to edit Master subtitle style</a:t>
            </a:r>
          </a:p>
        </p:txBody>
      </p:sp>
      <p:sp>
        <p:nvSpPr>
          <p:cNvPr id="6" name="Rectangle 5"/>
          <p:cNvSpPr>
            <a:spLocks noGrp="1" noChangeArrowheads="1"/>
          </p:cNvSpPr>
          <p:nvPr>
            <p:ph type="dt" sz="half" idx="10"/>
          </p:nvPr>
        </p:nvSpPr>
        <p:spPr bwMode="auto">
          <a:xfrm>
            <a:off x="9144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rgbClr val="578963"/>
                </a:solidFill>
                <a:latin typeface="Times New Roman" pitchFamily="18" charset="0"/>
                <a:ea typeface="宋体" pitchFamily="2" charset="-122"/>
              </a:defRPr>
            </a:lvl1pPr>
          </a:lstStyle>
          <a:p>
            <a:pPr>
              <a:defRPr/>
            </a:pPr>
            <a:endParaRPr lang="en-US" altLang="zh-CN"/>
          </a:p>
        </p:txBody>
      </p:sp>
      <p:sp>
        <p:nvSpPr>
          <p:cNvPr id="7" name="Rectangle 6"/>
          <p:cNvSpPr>
            <a:spLocks noGrp="1" noChangeArrowheads="1"/>
          </p:cNvSpPr>
          <p:nvPr>
            <p:ph type="ftr" sz="quarter" idx="11"/>
          </p:nvPr>
        </p:nvSpPr>
        <p:spPr bwMode="auto">
          <a:xfrm>
            <a:off x="4165600" y="6248400"/>
            <a:ext cx="38608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pitchFamily="18" charset="0"/>
                <a:ea typeface="宋体" pitchFamily="2" charset="-122"/>
              </a:defRPr>
            </a:lvl1pPr>
          </a:lstStyle>
          <a:p>
            <a:pPr>
              <a:defRPr/>
            </a:pPr>
            <a:endParaRPr lang="en-US" altLang="zh-CN"/>
          </a:p>
        </p:txBody>
      </p:sp>
    </p:spTree>
    <p:extLst>
      <p:ext uri="{BB962C8B-B14F-4D97-AF65-F5344CB8AC3E}">
        <p14:creationId xmlns:p14="http://schemas.microsoft.com/office/powerpoint/2010/main" val="3359218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28600"/>
            <a:ext cx="10769600" cy="553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6631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lstStyle>
            <a:lvl1pPr algn="ctr">
              <a:defRPr sz="8000"/>
            </a:lvl1pPr>
          </a:lstStyle>
          <a:p>
            <a:r>
              <a:rPr lang="zh-CN" altLang="en-US"/>
              <a:t>单击此处编辑母版标题样式</a:t>
            </a:r>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a:t>单击以编辑母版副标题样式</a:t>
            </a:r>
          </a:p>
        </p:txBody>
      </p:sp>
    </p:spTree>
    <p:extLst>
      <p:ext uri="{BB962C8B-B14F-4D97-AF65-F5344CB8AC3E}">
        <p14:creationId xmlns:p14="http://schemas.microsoft.com/office/powerpoint/2010/main" val="239412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62758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lstStyle>
            <a:lvl1pPr>
              <a:defRPr sz="8000"/>
            </a:lvl1pPr>
          </a:lstStyle>
          <a:p>
            <a:r>
              <a:rPr lang="zh-CN" altLang="en-US"/>
              <a:t>单击此处编辑母版标题样式</a:t>
            </a:r>
          </a:p>
        </p:txBody>
      </p:sp>
      <p:sp>
        <p:nvSpPr>
          <p:cNvPr id="3" name="文本占位符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zh-CN" altLang="en-US"/>
              <a:t>编辑母版文本样式</a:t>
            </a:r>
          </a:p>
        </p:txBody>
      </p:sp>
    </p:spTree>
    <p:extLst>
      <p:ext uri="{BB962C8B-B14F-4D97-AF65-F5344CB8AC3E}">
        <p14:creationId xmlns:p14="http://schemas.microsoft.com/office/powerpoint/2010/main" val="209578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75267" y="1234018"/>
            <a:ext cx="5384800" cy="45317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63267" y="1234018"/>
            <a:ext cx="5384800" cy="45317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45390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lang="zh-CN" altLang="en-US"/>
              <a:t>单击此处编辑母版标题样式</a:t>
            </a:r>
          </a:p>
        </p:txBody>
      </p:sp>
      <p:sp>
        <p:nvSpPr>
          <p:cNvPr id="3" name="文本占位符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编辑母版文本样式</a:t>
            </a:r>
          </a:p>
        </p:txBody>
      </p:sp>
      <p:sp>
        <p:nvSpPr>
          <p:cNvPr id="4" name="内容占位符 3"/>
          <p:cNvSpPr>
            <a:spLocks noGrp="1"/>
          </p:cNvSpPr>
          <p:nvPr>
            <p:ph sz="half" idx="2"/>
          </p:nvPr>
        </p:nvSpPr>
        <p:spPr>
          <a:xfrm>
            <a:off x="840318" y="2506133"/>
            <a:ext cx="5158316"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编辑母版文本样式</a:t>
            </a:r>
          </a:p>
        </p:txBody>
      </p:sp>
      <p:sp>
        <p:nvSpPr>
          <p:cNvPr id="6" name="内容占位符 5"/>
          <p:cNvSpPr>
            <a:spLocks noGrp="1"/>
          </p:cNvSpPr>
          <p:nvPr>
            <p:ph sz="quarter" idx="4"/>
          </p:nvPr>
        </p:nvSpPr>
        <p:spPr>
          <a:xfrm>
            <a:off x="6172200" y="2506133"/>
            <a:ext cx="518371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5479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79632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810224" y="1246741"/>
            <a:ext cx="10772176" cy="453072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2005371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374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4267"/>
            </a:lvl1pPr>
          </a:lstStyle>
          <a:p>
            <a:r>
              <a:rPr lang="zh-CN" altLang="en-US"/>
              <a:t>单击此处编辑母版标题样式</a:t>
            </a:r>
          </a:p>
        </p:txBody>
      </p:sp>
      <p:sp>
        <p:nvSpPr>
          <p:cNvPr id="3" name="内容占位符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a:t>编辑母版文本样式</a:t>
            </a:r>
          </a:p>
        </p:txBody>
      </p:sp>
    </p:spTree>
    <p:extLst>
      <p:ext uri="{BB962C8B-B14F-4D97-AF65-F5344CB8AC3E}">
        <p14:creationId xmlns:p14="http://schemas.microsoft.com/office/powerpoint/2010/main" val="720074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4267"/>
            </a:lvl1pPr>
          </a:lstStyle>
          <a:p>
            <a:r>
              <a:rPr lang="zh-CN" altLang="en-US"/>
              <a:t>单击此处编辑母版标题样式</a:t>
            </a:r>
          </a:p>
        </p:txBody>
      </p:sp>
      <p:sp>
        <p:nvSpPr>
          <p:cNvPr id="3" name="图片占位符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sym typeface="楷体" panose="02010609060101010101" pitchFamily="49" charset="-122"/>
            </a:endParaRPr>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a:t>编辑母版文本样式</a:t>
            </a:r>
          </a:p>
        </p:txBody>
      </p:sp>
    </p:spTree>
    <p:extLst>
      <p:ext uri="{BB962C8B-B14F-4D97-AF65-F5344CB8AC3E}">
        <p14:creationId xmlns:p14="http://schemas.microsoft.com/office/powerpoint/2010/main" val="1884569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74396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88451" y="279400"/>
            <a:ext cx="2859616"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9400"/>
            <a:ext cx="8375651"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3447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21454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69823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4109796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63999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8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7352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1147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6.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1001" y="0"/>
            <a:ext cx="1115338" cy="63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8" name="Rectangle 4"/>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9" name="Rectangle 5"/>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0" name="Line 6"/>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2" name="Rectangle 8"/>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3" name="Text Box 9"/>
          <p:cNvSpPr txBox="1">
            <a:spLocks noChangeArrowheads="1"/>
          </p:cNvSpPr>
          <p:nvPr/>
        </p:nvSpPr>
        <p:spPr bwMode="auto">
          <a:xfrm>
            <a:off x="5733563" y="6613526"/>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defRPr/>
            </a:pPr>
            <a:fld id="{C94AD8F2-E89C-4E45-82F7-893400B68829}" type="slidenum">
              <a:rPr lang="en-US" altLang="zh-CN" sz="1000" b="1" smtClean="0">
                <a:solidFill>
                  <a:srgbClr val="006699"/>
                </a:solidFill>
                <a:ea typeface="宋体" charset="-122"/>
              </a:rPr>
              <a:pPr algn="ctr">
                <a:spcBef>
                  <a:spcPct val="50000"/>
                </a:spcBef>
                <a:defRPr/>
              </a:pPr>
              <a:t>‹#›</a:t>
            </a:fld>
            <a:endParaRPr lang="en-US" altLang="zh-CN" sz="1000" b="1">
              <a:solidFill>
                <a:srgbClr val="006699"/>
              </a:solidFill>
              <a:ea typeface="宋体" charset="-122"/>
            </a:endParaRPr>
          </a:p>
        </p:txBody>
      </p:sp>
      <p:pic>
        <p:nvPicPr>
          <p:cNvPr id="1034" name="Picture 12" descr="dino_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00175" y="6143628"/>
            <a:ext cx="1077526" cy="49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9600" y="6613525"/>
            <a:ext cx="2271184" cy="254000"/>
          </a:xfrm>
          <a:prstGeom prst="rect">
            <a:avLst/>
          </a:prstGeom>
          <a:noFill/>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r>
              <a:rPr lang="en-US" altLang="zh-CN" sz="1000" dirty="0">
                <a:ea typeface="宋体" charset="-122"/>
              </a:rPr>
              <a:t>Operating System</a:t>
            </a:r>
            <a:endParaRPr lang="zh-CN" altLang="en-US" sz="1000" dirty="0">
              <a:ea typeface="宋体" charset="-122"/>
            </a:endParaRPr>
          </a:p>
        </p:txBody>
      </p:sp>
    </p:spTree>
  </p:cSld>
  <p:clrMap bg1="lt1" tx1="dk1" bg2="lt2" tx2="dk2" accent1="accent1" accent2="accent2" accent3="accent3" accent4="accent4" accent5="accent5" accent6="accent6" hlink="hlink" folHlink="folHlink"/>
  <p:sldLayoutIdLst>
    <p:sldLayoutId id="2147484256"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7" r:id="rId12"/>
    <p:sldLayoutId id="2147484255" r:id="rId13"/>
  </p:sldLayoutIdLst>
  <p:txStyles>
    <p:titleStyle>
      <a:lvl1pPr algn="ctr" rtl="0" eaLnBrk="0" fontAlgn="base" hangingPunct="0">
        <a:spcBef>
          <a:spcPct val="0"/>
        </a:spcBef>
        <a:spcAft>
          <a:spcPct val="0"/>
        </a:spcAft>
        <a:defRPr sz="3200" b="1">
          <a:solidFill>
            <a:srgbClr val="C00000"/>
          </a:solidFill>
          <a:latin typeface="+mj-lt"/>
          <a:ea typeface="宋体" pitchFamily="2" charset="-122"/>
          <a:cs typeface="宋体" pitchFamily="2" charset="-122"/>
        </a:defRPr>
      </a:lvl1pPr>
      <a:lvl2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2pPr>
      <a:lvl3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3pPr>
      <a:lvl4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4pPr>
      <a:lvl5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5pPr>
      <a:lvl6pPr marL="457200" algn="ctr" rtl="0" eaLnBrk="1" fontAlgn="base" hangingPunct="1">
        <a:spcBef>
          <a:spcPct val="0"/>
        </a:spcBef>
        <a:spcAft>
          <a:spcPct val="0"/>
        </a:spcAft>
        <a:defRPr sz="3200" b="1">
          <a:solidFill>
            <a:srgbClr val="006699"/>
          </a:solidFill>
          <a:latin typeface="Arial" charset="0"/>
        </a:defRPr>
      </a:lvl6pPr>
      <a:lvl7pPr marL="914400" algn="ctr" rtl="0" eaLnBrk="1" fontAlgn="base" hangingPunct="1">
        <a:spcBef>
          <a:spcPct val="0"/>
        </a:spcBef>
        <a:spcAft>
          <a:spcPct val="0"/>
        </a:spcAft>
        <a:defRPr sz="3200" b="1">
          <a:solidFill>
            <a:srgbClr val="006699"/>
          </a:solidFill>
          <a:latin typeface="Arial" charset="0"/>
        </a:defRPr>
      </a:lvl7pPr>
      <a:lvl8pPr marL="1371600" algn="ctr" rtl="0" eaLnBrk="1" fontAlgn="base" hangingPunct="1">
        <a:spcBef>
          <a:spcPct val="0"/>
        </a:spcBef>
        <a:spcAft>
          <a:spcPct val="0"/>
        </a:spcAft>
        <a:defRPr sz="3200" b="1">
          <a:solidFill>
            <a:srgbClr val="006699"/>
          </a:solidFill>
          <a:latin typeface="Arial" charset="0"/>
        </a:defRPr>
      </a:lvl8pPr>
      <a:lvl9pPr marL="1828800" algn="ctr" rtl="0" eaLnBrk="1" fontAlgn="base" hangingPunct="1">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b="0">
          <a:solidFill>
            <a:schemeClr val="tx1"/>
          </a:solidFill>
          <a:latin typeface="Arial" charset="0"/>
          <a:ea typeface="楷体" pitchFamily="49" charset="-122"/>
          <a:cs typeface="楷体" pitchFamily="49" charset="-122"/>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400" b="0">
          <a:solidFill>
            <a:schemeClr val="tx1"/>
          </a:solidFill>
          <a:latin typeface="Arial" charset="0"/>
          <a:ea typeface="楷体" pitchFamily="49" charset="-122"/>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000" b="0">
          <a:solidFill>
            <a:schemeClr val="tx1"/>
          </a:solidFill>
          <a:latin typeface="Arial" charset="0"/>
          <a:ea typeface="楷体" pitchFamily="49" charset="-122"/>
        </a:defRPr>
      </a:lvl3pPr>
      <a:lvl4pPr marL="1428750" indent="-228600" algn="l" rtl="0" eaLnBrk="0" fontAlgn="base" hangingPunct="0">
        <a:spcBef>
          <a:spcPct val="35000"/>
        </a:spcBef>
        <a:spcAft>
          <a:spcPct val="0"/>
        </a:spcAft>
        <a:buClr>
          <a:schemeClr val="hlink"/>
        </a:buClr>
        <a:buSzPct val="75000"/>
        <a:buChar char="–"/>
        <a:defRPr kumimoji="1" sz="2000" b="0">
          <a:solidFill>
            <a:schemeClr val="tx1"/>
          </a:solidFill>
          <a:latin typeface="Arial" charset="0"/>
          <a:ea typeface="楷体" pitchFamily="49" charset="-122"/>
        </a:defRPr>
      </a:lvl4pPr>
      <a:lvl5pPr marL="1771650" indent="-228600" algn="l" rtl="0" eaLnBrk="0" fontAlgn="base" hangingPunct="0">
        <a:spcBef>
          <a:spcPct val="35000"/>
        </a:spcBef>
        <a:spcAft>
          <a:spcPct val="0"/>
        </a:spcAft>
        <a:buClr>
          <a:srgbClr val="FF0066"/>
        </a:buClr>
        <a:buSzPct val="75000"/>
        <a:buChar char="»"/>
        <a:defRPr kumimoji="1" sz="2000" b="0">
          <a:solidFill>
            <a:schemeClr val="tx1"/>
          </a:solidFill>
          <a:latin typeface="Arial" charset="0"/>
          <a:ea typeface="楷体" pitchFamily="49" charset="-122"/>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idx="4294967295"/>
          </p:nvPr>
        </p:nvSpPr>
        <p:spPr bwMode="auto">
          <a:xfrm>
            <a:off x="609600" y="279400"/>
            <a:ext cx="8559800" cy="57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685" tIns="39842" rIns="79685" bIns="39842" numCol="1" anchor="b" anchorCtr="0" compatLnSpc="1">
            <a:prstTxWarp prst="textNoShape">
              <a:avLst/>
            </a:prstTxWarp>
          </a:bodyPr>
          <a:lstStyle/>
          <a:p>
            <a:pPr lvl="0"/>
            <a:r>
              <a:rPr lang="zh-CN" altLang="zh-CN">
                <a:sym typeface="MS PGothic" panose="020B0600070205080204" pitchFamily="34" charset="-128"/>
              </a:rPr>
              <a:t>Click to edit Master title style</a:t>
            </a:r>
          </a:p>
        </p:txBody>
      </p:sp>
      <p:sp>
        <p:nvSpPr>
          <p:cNvPr id="1027" name="Rectangle 4"/>
          <p:cNvSpPr>
            <a:spLocks noGrp="1" noChangeArrowheads="1"/>
          </p:cNvSpPr>
          <p:nvPr>
            <p:ph type="body" idx="1"/>
          </p:nvPr>
        </p:nvSpPr>
        <p:spPr bwMode="auto">
          <a:xfrm>
            <a:off x="1075267" y="1234018"/>
            <a:ext cx="10972800" cy="453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685" tIns="39842" rIns="79685" bIns="39842" numCol="1" anchor="t" anchorCtr="0" compatLnSpc="1">
            <a:prstTxWarp prst="textNoShape">
              <a:avLst/>
            </a:prstTxWarp>
          </a:bodyPr>
          <a:lstStyle/>
          <a:p>
            <a:pPr lvl="0"/>
            <a:r>
              <a:rPr lang="zh-CN" altLang="zh-CN">
                <a:sym typeface="楷体" panose="02010609060101010101" pitchFamily="49" charset="-122"/>
              </a:rPr>
              <a:t>Click to edit Master text styles</a:t>
            </a:r>
          </a:p>
          <a:p>
            <a:pPr lvl="1"/>
            <a:r>
              <a:rPr lang="zh-CN" altLang="zh-CN">
                <a:sym typeface="楷体" panose="02010609060101010101" pitchFamily="49" charset="-122"/>
              </a:rPr>
              <a:t>Second level</a:t>
            </a:r>
          </a:p>
          <a:p>
            <a:pPr lvl="2"/>
            <a:r>
              <a:rPr lang="zh-CN" altLang="zh-CN">
                <a:sym typeface="楷体" panose="02010609060101010101" pitchFamily="49" charset="-122"/>
              </a:rPr>
              <a:t>Third level</a:t>
            </a:r>
          </a:p>
          <a:p>
            <a:pPr lvl="3"/>
            <a:r>
              <a:rPr lang="zh-CN" altLang="zh-CN">
                <a:sym typeface="楷体" panose="02010609060101010101" pitchFamily="49" charset="-122"/>
              </a:rPr>
              <a:t>Fourth level</a:t>
            </a:r>
          </a:p>
          <a:p>
            <a:pPr lvl="4"/>
            <a:r>
              <a:rPr lang="zh-CN" altLang="zh-CN">
                <a:sym typeface="楷体" panose="02010609060101010101" pitchFamily="49" charset="-122"/>
              </a:rPr>
              <a:t>Fifth level</a:t>
            </a:r>
          </a:p>
        </p:txBody>
      </p:sp>
      <p:sp>
        <p:nvSpPr>
          <p:cNvPr id="1028" name="Text Box 9"/>
          <p:cNvSpPr>
            <a:spLocks noChangeArrowheads="1"/>
          </p:cNvSpPr>
          <p:nvPr/>
        </p:nvSpPr>
        <p:spPr bwMode="auto">
          <a:xfrm>
            <a:off x="5784453" y="6614584"/>
            <a:ext cx="379679" cy="2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spAutoFit/>
          </a:bodyPr>
          <a:lstStyle>
            <a:lvl1pPr>
              <a:defRPr>
                <a:solidFill>
                  <a:schemeClr val="tx1"/>
                </a:solidFill>
                <a:latin typeface="Verdana" panose="020B0604030504040204" pitchFamily="34" charset="0"/>
                <a:ea typeface="MS PGothic" panose="020B0600070205080204" pitchFamily="34" charset="-128"/>
              </a:defRPr>
            </a:lvl1pPr>
            <a:lvl2pPr marL="647700" indent="-249238">
              <a:defRPr>
                <a:solidFill>
                  <a:schemeClr val="tx1"/>
                </a:solidFill>
                <a:latin typeface="Verdana" panose="020B0604030504040204" pitchFamily="34" charset="0"/>
                <a:ea typeface="MS PGothic" panose="020B0600070205080204" pitchFamily="34" charset="-128"/>
              </a:defRPr>
            </a:lvl2pPr>
            <a:lvl3pPr marL="996950" indent="-200025">
              <a:defRPr>
                <a:solidFill>
                  <a:schemeClr val="tx1"/>
                </a:solidFill>
                <a:latin typeface="Verdana" panose="020B0604030504040204" pitchFamily="34" charset="0"/>
                <a:ea typeface="MS PGothic" panose="020B0600070205080204" pitchFamily="34" charset="-128"/>
              </a:defRPr>
            </a:lvl3pPr>
            <a:lvl4pPr marL="1393825" indent="-198438">
              <a:defRPr>
                <a:solidFill>
                  <a:schemeClr val="tx1"/>
                </a:solidFill>
                <a:latin typeface="Verdana" panose="020B0604030504040204" pitchFamily="34" charset="0"/>
                <a:ea typeface="MS PGothic" panose="020B0600070205080204" pitchFamily="34" charset="-128"/>
              </a:defRPr>
            </a:lvl4pPr>
            <a:lvl5pPr marL="1792288" indent="-198438">
              <a:defRPr>
                <a:solidFill>
                  <a:schemeClr val="tx1"/>
                </a:solidFill>
                <a:latin typeface="Verdana" panose="020B0604030504040204" pitchFamily="34" charset="0"/>
                <a:ea typeface="MS PGothic" panose="020B0600070205080204" pitchFamily="34" charset="-128"/>
              </a:defRPr>
            </a:lvl5pPr>
            <a:lvl6pPr marL="22494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6pPr>
            <a:lvl7pPr marL="27066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7pPr>
            <a:lvl8pPr marL="31638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8pPr>
            <a:lvl9pPr marL="36210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9pPr>
          </a:lstStyle>
          <a:p>
            <a:pPr marL="0" marR="0" lvl="0" indent="0" algn="ctr" defTabSz="1219170" rtl="0" eaLnBrk="0" fontAlgn="base" latinLnBrk="0" hangingPunct="0">
              <a:lnSpc>
                <a:spcPct val="100000"/>
              </a:lnSpc>
              <a:spcBef>
                <a:spcPct val="50000"/>
              </a:spcBef>
              <a:spcAft>
                <a:spcPct val="0"/>
              </a:spcAft>
              <a:buClrTx/>
              <a:buSzTx/>
              <a:buFont typeface="Arial" panose="020B0604020202020204" pitchFamily="34" charset="0"/>
              <a:buNone/>
              <a:tabLst/>
              <a:defRPr/>
            </a:pPr>
            <a:fld id="{AB2E5967-4EE2-4E4A-BCDD-71DAC1578D65}" type="slidenum">
              <a:rPr kumimoji="0" lang="en-US" altLang="zh-CN" sz="1067" b="1" i="0" u="none" strike="noStrike" kern="1200" cap="none" spc="0" normalizeH="0" baseline="0" noProof="0" smtClean="0">
                <a:ln>
                  <a:noFill/>
                </a:ln>
                <a:solidFill>
                  <a:srgbClr val="00669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pPr marL="0" marR="0" lvl="0" indent="0" algn="ctr" defTabSz="1219170" rtl="0" eaLnBrk="0" fontAlgn="base" latinLnBrk="0" hangingPunct="0">
                <a:lnSpc>
                  <a:spcPct val="100000"/>
                </a:lnSpc>
                <a:spcBef>
                  <a:spcPct val="50000"/>
                </a:spcBef>
                <a:spcAft>
                  <a:spcPct val="0"/>
                </a:spcAft>
                <a:buClrTx/>
                <a:buSzTx/>
                <a:buFont typeface="Arial" panose="020B0604020202020204" pitchFamily="34" charset="0"/>
                <a:buNone/>
                <a:tabLst/>
                <a:defRPr/>
              </a:pPr>
              <a:t>‹#›</a:t>
            </a:fld>
            <a:endParaRPr kumimoji="0" lang="en-US" altLang="zh-CN" sz="1067" b="1" i="0" u="none" strike="noStrike" kern="1200" cap="none" spc="0" normalizeH="0" baseline="0" noProof="0">
              <a:ln>
                <a:noFill/>
              </a:ln>
              <a:solidFill>
                <a:srgbClr val="00669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endParaRPr>
          </a:p>
        </p:txBody>
      </p:sp>
    </p:spTree>
    <p:extLst>
      <p:ext uri="{BB962C8B-B14F-4D97-AF65-F5344CB8AC3E}">
        <p14:creationId xmlns:p14="http://schemas.microsoft.com/office/powerpoint/2010/main" val="1193420617"/>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Lst>
  <p:txStyles>
    <p:titleStyle>
      <a:lvl1pPr algn="ctr" rtl="0" eaLnBrk="0" fontAlgn="base" hangingPunct="0">
        <a:spcBef>
          <a:spcPct val="0"/>
        </a:spcBef>
        <a:spcAft>
          <a:spcPct val="0"/>
        </a:spcAft>
        <a:defRPr sz="3600" b="1" kern="1200">
          <a:solidFill>
            <a:srgbClr val="C00000"/>
          </a:solidFill>
          <a:latin typeface="+mj-lt"/>
          <a:ea typeface="+mj-ea"/>
          <a:cs typeface="+mj-cs"/>
          <a:sym typeface="MS PGothic" panose="020B0600070205080204" pitchFamily="34" charset="-128"/>
        </a:defRPr>
      </a:lvl1pPr>
      <a:lvl2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2pPr>
      <a:lvl3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3pPr>
      <a:lvl4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4pPr>
      <a:lvl5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5pPr>
      <a:lvl6pPr marL="609585"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6pPr>
      <a:lvl7pPr marL="1219170"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7pPr>
      <a:lvl8pPr marL="1828754"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8pPr>
      <a:lvl9pPr marL="2438339"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9pPr>
    </p:titleStyle>
    <p:bodyStyle>
      <a:lvl1pPr marL="397923" indent="-397923" algn="l" defTabSz="0" rtl="0" eaLnBrk="0" fontAlgn="base" hangingPunct="0">
        <a:spcBef>
          <a:spcPct val="35000"/>
        </a:spcBef>
        <a:spcAft>
          <a:spcPct val="0"/>
        </a:spcAft>
        <a:buClr>
          <a:srgbClr val="993300"/>
        </a:buClr>
        <a:buSzPct val="90000"/>
        <a:buFont typeface="Monotype Sorts" pitchFamily="2" charset="2"/>
        <a:buChar char="n"/>
        <a:defRPr sz="2667" kern="1200">
          <a:solidFill>
            <a:schemeClr val="tx1"/>
          </a:solidFill>
          <a:latin typeface="+mn-lt"/>
          <a:ea typeface="+mn-ea"/>
          <a:cs typeface="+mn-cs"/>
          <a:sym typeface="楷体" panose="02010609060101010101" pitchFamily="49" charset="-122"/>
        </a:defRPr>
      </a:lvl1pPr>
      <a:lvl2pPr marL="863578" indent="-332309" algn="l" defTabSz="0" rtl="0" eaLnBrk="0" fontAlgn="base" hangingPunct="0">
        <a:spcBef>
          <a:spcPct val="35000"/>
        </a:spcBef>
        <a:spcAft>
          <a:spcPct val="0"/>
        </a:spcAft>
        <a:buClr>
          <a:srgbClr val="CC6600"/>
        </a:buClr>
        <a:buSzPct val="80000"/>
        <a:buFont typeface="Monotype Sorts" pitchFamily="2" charset="2"/>
        <a:buChar char="l"/>
        <a:defRPr sz="2267" kern="1200">
          <a:solidFill>
            <a:schemeClr val="tx1"/>
          </a:solidFill>
          <a:latin typeface="+mn-lt"/>
          <a:ea typeface="+mn-ea"/>
          <a:cs typeface="+mn-cs"/>
          <a:sym typeface="楷体" panose="02010609060101010101" pitchFamily="49" charset="-122"/>
        </a:defRPr>
      </a:lvl2pPr>
      <a:lvl3pPr marL="1261502" indent="-264577" algn="l" defTabSz="0" rtl="0" eaLnBrk="0" fontAlgn="base" hangingPunct="0">
        <a:spcBef>
          <a:spcPct val="35000"/>
        </a:spcBef>
        <a:spcAft>
          <a:spcPct val="0"/>
        </a:spcAft>
        <a:buClr>
          <a:srgbClr val="009900"/>
        </a:buClr>
        <a:buSzPct val="75000"/>
        <a:buFont typeface="Webdings" panose="05030102010509060703" pitchFamily="18" charset="2"/>
        <a:buChar char="4"/>
        <a:defRPr sz="2000" kern="1200">
          <a:solidFill>
            <a:schemeClr val="tx1"/>
          </a:solidFill>
          <a:latin typeface="+mn-lt"/>
          <a:ea typeface="+mn-ea"/>
          <a:cs typeface="+mn-cs"/>
          <a:sym typeface="楷体" panose="02010609060101010101" pitchFamily="49" charset="-122"/>
        </a:defRPr>
      </a:lvl3pPr>
      <a:lvl4pPr marL="1659425" indent="-264577" algn="l" defTabSz="0" rtl="0" eaLnBrk="0" fontAlgn="base" hangingPunct="0">
        <a:spcBef>
          <a:spcPct val="35000"/>
        </a:spcBef>
        <a:spcAft>
          <a:spcPct val="0"/>
        </a:spcAft>
        <a:buClr>
          <a:schemeClr val="hlink"/>
        </a:buClr>
        <a:buSzPct val="75000"/>
        <a:buFont typeface="Webdings" panose="05030102010509060703" pitchFamily="18" charset="2"/>
        <a:buChar char="–"/>
        <a:defRPr sz="2000" kern="1200">
          <a:solidFill>
            <a:schemeClr val="tx1"/>
          </a:solidFill>
          <a:latin typeface="+mn-lt"/>
          <a:ea typeface="+mn-ea"/>
          <a:cs typeface="+mn-cs"/>
          <a:sym typeface="楷体" panose="02010609060101010101" pitchFamily="49" charset="-122"/>
        </a:defRPr>
      </a:lvl4pPr>
      <a:lvl5pPr marL="2057349" indent="-264577" algn="l" defTabSz="0" rtl="0" eaLnBrk="0" fontAlgn="base" hangingPunct="0">
        <a:spcBef>
          <a:spcPct val="35000"/>
        </a:spcBef>
        <a:spcAft>
          <a:spcPct val="0"/>
        </a:spcAft>
        <a:buClr>
          <a:srgbClr val="FF0066"/>
        </a:buClr>
        <a:buSzPct val="75000"/>
        <a:buFont typeface="Webdings" panose="05030102010509060703" pitchFamily="18" charset="2"/>
        <a:buChar char="»"/>
        <a:defRPr sz="2000" kern="1200">
          <a:solidFill>
            <a:schemeClr val="tx1"/>
          </a:solidFill>
          <a:latin typeface="+mn-lt"/>
          <a:ea typeface="+mn-ea"/>
          <a:cs typeface="+mn-cs"/>
          <a:sym typeface="楷体" panose="02010609060101010101" pitchFamily="49" charset="-122"/>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L1%20Linux&#27010;&#36848;.pptx"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ailto:jijm@zju.edu.cn" TargetMode="Externa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7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2.bin"/><Relationship Id="rId7" Type="http://schemas.openxmlformats.org/officeDocument/2006/relationships/oleObject" Target="../embeddings/oleObject5.bin"/><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38.emf"/></Relationships>
</file>

<file path=ppt/slides/_rels/slide8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264584" y="5295901"/>
            <a:ext cx="11480800" cy="201084"/>
            <a:chOff x="0" y="0"/>
            <a:chExt cx="5424" cy="127"/>
          </a:xfrm>
        </p:grpSpPr>
        <p:sp>
          <p:nvSpPr>
            <p:cNvPr id="3078" name="Rectangle 4"/>
            <p:cNvSpPr>
              <a:spLocks noChangeArrowheads="1"/>
            </p:cNvSpPr>
            <p:nvPr/>
          </p:nvSpPr>
          <p:spPr bwMode="auto">
            <a:xfrm>
              <a:off x="0" y="0"/>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nchor="ct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2000">
                <a:solidFill>
                  <a:srgbClr val="000000"/>
                </a:solidFill>
                <a:ea typeface="MS PGothic" panose="020B0600070205080204" pitchFamily="34" charset="-128"/>
                <a:sym typeface="Helvetica" panose="020B0604020202020204" pitchFamily="34" charset="0"/>
              </a:endParaRPr>
            </a:p>
          </p:txBody>
        </p:sp>
        <p:sp>
          <p:nvSpPr>
            <p:cNvPr id="3079" name="Rectangle 5"/>
            <p:cNvSpPr>
              <a:spLocks noChangeArrowheads="1"/>
            </p:cNvSpPr>
            <p:nvPr/>
          </p:nvSpPr>
          <p:spPr bwMode="auto">
            <a:xfrm>
              <a:off x="1808" y="0"/>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nchor="ct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2000">
                <a:solidFill>
                  <a:srgbClr val="000000"/>
                </a:solidFill>
                <a:ea typeface="MS PGothic" panose="020B0600070205080204" pitchFamily="34" charset="-128"/>
                <a:sym typeface="Helvetica" panose="020B0604020202020204" pitchFamily="34" charset="0"/>
              </a:endParaRPr>
            </a:p>
          </p:txBody>
        </p:sp>
        <p:sp>
          <p:nvSpPr>
            <p:cNvPr id="3080" name="Rectangle 6"/>
            <p:cNvSpPr>
              <a:spLocks noChangeArrowheads="1"/>
            </p:cNvSpPr>
            <p:nvPr/>
          </p:nvSpPr>
          <p:spPr bwMode="auto">
            <a:xfrm>
              <a:off x="3616" y="0"/>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nchor="ct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2000">
                <a:solidFill>
                  <a:srgbClr val="000000"/>
                </a:solidFill>
                <a:ea typeface="MS PGothic" panose="020B0600070205080204" pitchFamily="34" charset="-128"/>
                <a:sym typeface="Helvetica" panose="020B0604020202020204" pitchFamily="34" charset="0"/>
              </a:endParaRPr>
            </a:p>
          </p:txBody>
        </p:sp>
      </p:grpSp>
      <p:sp>
        <p:nvSpPr>
          <p:cNvPr id="3075" name="Text Box 7"/>
          <p:cNvSpPr>
            <a:spLocks noChangeArrowheads="1"/>
          </p:cNvSpPr>
          <p:nvPr/>
        </p:nvSpPr>
        <p:spPr bwMode="auto">
          <a:xfrm>
            <a:off x="8652933" y="6589184"/>
            <a:ext cx="3617384" cy="2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47" tIns="53123" rIns="106247" bIns="53123">
            <a:spAutoFit/>
          </a:bodyP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1067" b="1">
              <a:solidFill>
                <a:srgbClr val="336699"/>
              </a:solidFill>
              <a:latin typeface="Helvetica" panose="020B0604020202020204" pitchFamily="34" charset="0"/>
              <a:ea typeface="MS PGothic" panose="020B0600070205080204" pitchFamily="34" charset="-128"/>
              <a:sym typeface="Helvetica" panose="020B0604020202020204" pitchFamily="34" charset="0"/>
            </a:endParaRPr>
          </a:p>
        </p:txBody>
      </p:sp>
      <p:sp>
        <p:nvSpPr>
          <p:cNvPr id="3076" name="Rectangle 4"/>
          <p:cNvSpPr>
            <a:spLocks noGrp="1" noChangeArrowheads="1"/>
          </p:cNvSpPr>
          <p:nvPr>
            <p:ph type="ctrTitle" idx="4294967295"/>
          </p:nvPr>
        </p:nvSpPr>
        <p:spPr>
          <a:xfrm>
            <a:off x="495301" y="1143000"/>
            <a:ext cx="7158567" cy="1143000"/>
          </a:xfrm>
        </p:spPr>
        <p:txBody>
          <a:bodyPr/>
          <a:lstStyle/>
          <a:p>
            <a:pPr eaLnBrk="1" hangingPunct="1"/>
            <a:r>
              <a:rPr lang="zh-CN" altLang="en-US" sz="4933">
                <a:solidFill>
                  <a:srgbClr val="FF0000"/>
                </a:solidFill>
                <a:latin typeface="楷体" panose="02010609060101010101" pitchFamily="49" charset="-122"/>
                <a:ea typeface="楷体" panose="02010609060101010101" pitchFamily="49" charset="-122"/>
                <a:sym typeface="楷体" panose="02010609060101010101" pitchFamily="49" charset="-122"/>
              </a:rPr>
              <a:t>操作系统</a:t>
            </a:r>
          </a:p>
        </p:txBody>
      </p:sp>
      <p:sp>
        <p:nvSpPr>
          <p:cNvPr id="3077" name="Rectangle 4"/>
          <p:cNvSpPr>
            <a:spLocks noChangeArrowheads="1"/>
          </p:cNvSpPr>
          <p:nvPr/>
        </p:nvSpPr>
        <p:spPr bwMode="auto">
          <a:xfrm>
            <a:off x="556684" y="3280833"/>
            <a:ext cx="833754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47" tIns="53123" rIns="106247" bIns="53123" anchor="b"/>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eaLnBrk="1" hangingPunct="1"/>
            <a:r>
              <a:rPr lang="zh-CN" altLang="en-US" sz="3200" b="1">
                <a:solidFill>
                  <a:srgbClr val="3A02C6"/>
                </a:solidFill>
                <a:latin typeface="楷体" panose="02010609060101010101" pitchFamily="49" charset="-122"/>
                <a:ea typeface="楷体" panose="02010609060101010101" pitchFamily="49" charset="-122"/>
                <a:sym typeface="楷体" panose="02010609060101010101" pitchFamily="49" charset="-122"/>
              </a:rPr>
              <a:t>主讲教师：夏莹杰</a:t>
            </a:r>
            <a:endParaRPr lang="en-US" altLang="zh-CN" sz="3200" b="1">
              <a:solidFill>
                <a:srgbClr val="3A02C6"/>
              </a:solidFill>
              <a:latin typeface="楷体" panose="02010609060101010101" pitchFamily="49" charset="-122"/>
              <a:ea typeface="楷体" panose="02010609060101010101" pitchFamily="49" charset="-122"/>
              <a:sym typeface="楷体" panose="02010609060101010101" pitchFamily="49" charset="-122"/>
            </a:endParaRPr>
          </a:p>
          <a:p>
            <a:pPr defTabSz="1219170" eaLnBrk="1" hangingPunct="1"/>
            <a:r>
              <a:rPr lang="en-US" altLang="zh-CN" sz="2400" b="1">
                <a:solidFill>
                  <a:srgbClr val="3A02C6"/>
                </a:solidFill>
                <a:latin typeface="Times New Roman" panose="02020603050405020304" pitchFamily="18" charset="0"/>
                <a:ea typeface="楷体" panose="02010609060101010101" pitchFamily="49" charset="-122"/>
                <a:cs typeface="Times New Roman" panose="02020603050405020304" pitchFamily="18" charset="0"/>
                <a:sym typeface="楷体" panose="02010609060101010101" pitchFamily="49" charset="-122"/>
              </a:rPr>
              <a:t>xiayingjie@zju.edu.cn </a:t>
            </a:r>
            <a:endParaRPr lang="zh-CN" altLang="en-US" sz="2400">
              <a:solidFill>
                <a:srgbClr val="000000"/>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6758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defRPr/>
            </a:pPr>
            <a:r>
              <a:rPr lang="en-US" altLang="zh-CN" sz="3600" dirty="0">
                <a:latin typeface="+mn-lt"/>
                <a:ea typeface="楷体" pitchFamily="49" charset="-122"/>
              </a:rPr>
              <a:t> </a:t>
            </a:r>
            <a:r>
              <a:rPr lang="zh-CN" altLang="en-US" sz="3600" dirty="0">
                <a:latin typeface="+mn-lt"/>
                <a:ea typeface="楷体" pitchFamily="49" charset="-122"/>
              </a:rPr>
              <a:t>操作系统</a:t>
            </a:r>
          </a:p>
        </p:txBody>
      </p:sp>
      <p:sp>
        <p:nvSpPr>
          <p:cNvPr id="7171" name="Rectangle 3"/>
          <p:cNvSpPr>
            <a:spLocks noGrp="1" noChangeArrowheads="1"/>
          </p:cNvSpPr>
          <p:nvPr>
            <p:ph idx="1"/>
          </p:nvPr>
        </p:nvSpPr>
        <p:spPr/>
        <p:txBody>
          <a:bodyPr/>
          <a:lstStyle/>
          <a:p>
            <a:pPr eaLnBrk="1" hangingPunct="1"/>
            <a:r>
              <a:rPr lang="zh-CN" altLang="en-US" b="0" dirty="0">
                <a:solidFill>
                  <a:srgbClr val="FF0000"/>
                </a:solidFill>
                <a:latin typeface="Arial" pitchFamily="34" charset="0"/>
              </a:rPr>
              <a:t>操作系统的名称：</a:t>
            </a:r>
          </a:p>
          <a:p>
            <a:pPr lvl="1" eaLnBrk="1" hangingPunct="1"/>
            <a:r>
              <a:rPr lang="zh-CN" altLang="en-US" b="0" dirty="0">
                <a:latin typeface="Arial" pitchFamily="34" charset="0"/>
              </a:rPr>
              <a:t>监控（督）程序（系统）（</a:t>
            </a:r>
            <a:r>
              <a:rPr lang="en-US" altLang="zh-CN" b="0" dirty="0">
                <a:latin typeface="Arial" pitchFamily="34" charset="0"/>
              </a:rPr>
              <a:t>Monitor)</a:t>
            </a:r>
          </a:p>
          <a:p>
            <a:pPr lvl="1" eaLnBrk="1" hangingPunct="1"/>
            <a:r>
              <a:rPr lang="zh-CN" altLang="en-US" b="0" dirty="0">
                <a:latin typeface="Arial" pitchFamily="34" charset="0"/>
              </a:rPr>
              <a:t>执行系统（程序）</a:t>
            </a:r>
            <a:r>
              <a:rPr lang="en-US" altLang="zh-CN" b="0" dirty="0">
                <a:latin typeface="Arial" pitchFamily="34" charset="0"/>
              </a:rPr>
              <a:t>(Executive System program)</a:t>
            </a:r>
          </a:p>
          <a:p>
            <a:pPr lvl="1" eaLnBrk="1" hangingPunct="1"/>
            <a:r>
              <a:rPr lang="zh-CN" altLang="en-US" b="0" dirty="0">
                <a:latin typeface="Arial" pitchFamily="34" charset="0"/>
              </a:rPr>
              <a:t>控制系统（程序）</a:t>
            </a:r>
            <a:r>
              <a:rPr lang="en-US" altLang="zh-CN" b="0" dirty="0">
                <a:latin typeface="Arial" pitchFamily="34" charset="0"/>
              </a:rPr>
              <a:t>(Control System program))</a:t>
            </a:r>
          </a:p>
          <a:p>
            <a:pPr lvl="1" eaLnBrk="1" hangingPunct="1"/>
            <a:r>
              <a:rPr lang="zh-CN" altLang="en-US" b="0" dirty="0">
                <a:latin typeface="Arial" pitchFamily="34" charset="0"/>
              </a:rPr>
              <a:t>管理程序</a:t>
            </a:r>
            <a:r>
              <a:rPr lang="en-US" altLang="zh-CN" b="0" dirty="0">
                <a:latin typeface="Arial" pitchFamily="34" charset="0"/>
              </a:rPr>
              <a:t>(Supervisor, Supervisory System)</a:t>
            </a:r>
          </a:p>
          <a:p>
            <a:pPr lvl="1" eaLnBrk="1" hangingPunct="1"/>
            <a:r>
              <a:rPr lang="zh-CN" altLang="en-US" b="0" dirty="0">
                <a:latin typeface="Arial" pitchFamily="34" charset="0"/>
              </a:rPr>
              <a:t>内核</a:t>
            </a:r>
            <a:r>
              <a:rPr lang="en-US" altLang="zh-CN" b="0" dirty="0">
                <a:latin typeface="Arial" pitchFamily="34" charset="0"/>
              </a:rPr>
              <a:t>(Kernel)</a:t>
            </a:r>
          </a:p>
          <a:p>
            <a:pPr lvl="1" eaLnBrk="1" hangingPunct="1"/>
            <a:r>
              <a:rPr lang="zh-CN" altLang="en-US" b="0" dirty="0">
                <a:solidFill>
                  <a:srgbClr val="FF0000"/>
                </a:solidFill>
                <a:latin typeface="Arial" pitchFamily="34" charset="0"/>
              </a:rPr>
              <a:t>操作系统</a:t>
            </a:r>
            <a:r>
              <a:rPr lang="en-US" altLang="zh-CN" b="0" dirty="0">
                <a:solidFill>
                  <a:srgbClr val="FF0000"/>
                </a:solidFill>
                <a:latin typeface="Arial" pitchFamily="34" charset="0"/>
              </a:rPr>
              <a:t>(Operating System)</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FF0000"/>
                </a:solidFill>
                <a:effectLst>
                  <a:outerShdw blurRad="38100" dist="38100" dir="2700000" algn="tl">
                    <a:srgbClr val="C0C0C0"/>
                  </a:outerShdw>
                </a:effectLst>
                <a:latin typeface="Arial Narrow" pitchFamily="34" charset="0"/>
              </a:rPr>
              <a:t>国内操作系统发展情况</a:t>
            </a:r>
            <a:endParaRPr lang="zh-CN" altLang="en-US" dirty="0"/>
          </a:p>
        </p:txBody>
      </p:sp>
      <p:sp>
        <p:nvSpPr>
          <p:cNvPr id="3" name="内容占位符 2"/>
          <p:cNvSpPr>
            <a:spLocks noGrp="1"/>
          </p:cNvSpPr>
          <p:nvPr>
            <p:ph idx="1"/>
          </p:nvPr>
        </p:nvSpPr>
        <p:spPr>
          <a:xfrm>
            <a:off x="709912" y="854075"/>
            <a:ext cx="10772176" cy="4530725"/>
          </a:xfrm>
        </p:spPr>
        <p:txBody>
          <a:bodyPr/>
          <a:lstStyle/>
          <a:p>
            <a:pPr eaLnBrk="1" hangingPunct="1">
              <a:lnSpc>
                <a:spcPct val="120000"/>
              </a:lnSpc>
              <a:defRPr/>
            </a:pPr>
            <a:r>
              <a:rPr lang="zh-CN" altLang="en-US" b="1" dirty="0">
                <a:latin typeface="Times New Roman" panose="02020603050405020304" pitchFamily="18" charset="0"/>
                <a:cs typeface="Times New Roman" panose="02020603050405020304" pitchFamily="18" charset="0"/>
              </a:rPr>
              <a:t>我国信息系统对</a:t>
            </a:r>
            <a:r>
              <a:rPr lang="en-US" altLang="zh-CN" b="1" dirty="0">
                <a:latin typeface="Times New Roman" panose="02020603050405020304" pitchFamily="18" charset="0"/>
                <a:cs typeface="Times New Roman" panose="02020603050405020304" pitchFamily="18" charset="0"/>
              </a:rPr>
              <a:t>Windows</a:t>
            </a:r>
            <a:r>
              <a:rPr lang="zh-CN" altLang="en-US" b="1" dirty="0">
                <a:latin typeface="Times New Roman" panose="02020603050405020304" pitchFamily="18" charset="0"/>
                <a:cs typeface="Times New Roman" panose="02020603050405020304" pitchFamily="18" charset="0"/>
              </a:rPr>
              <a:t>的依赖度是全世界最高的</a:t>
            </a:r>
          </a:p>
          <a:p>
            <a:pPr eaLnBrk="1" hangingPunct="1">
              <a:lnSpc>
                <a:spcPct val="120000"/>
              </a:lnSpc>
              <a:defRPr/>
            </a:pP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核高基”重大专项</a:t>
            </a:r>
          </a:p>
          <a:p>
            <a:pPr marL="685800" lvl="2" indent="-342900" eaLnBrk="1" hangingPunct="1">
              <a:lnSpc>
                <a:spcPct val="120000"/>
              </a:lnSpc>
              <a:buClr>
                <a:srgbClr val="C00000"/>
              </a:buClr>
              <a:buSzPct val="90000"/>
              <a:buFont typeface="Wingdings" pitchFamily="2" charset="2"/>
              <a:buChar char="l"/>
              <a:defRPr/>
            </a:pPr>
            <a:r>
              <a:rPr lang="en-US" altLang="zh-CN" b="1" dirty="0">
                <a:latin typeface="Times New Roman" panose="02020603050405020304" pitchFamily="18" charset="0"/>
                <a:cs typeface="Times New Roman" panose="02020603050405020304" pitchFamily="18" charset="0"/>
              </a:rPr>
              <a:t>16</a:t>
            </a:r>
            <a:r>
              <a:rPr lang="zh-CN" altLang="en-US" b="1" dirty="0">
                <a:latin typeface="Times New Roman" panose="02020603050405020304" pitchFamily="18" charset="0"/>
                <a:cs typeface="Times New Roman" panose="02020603050405020304" pitchFamily="18" charset="0"/>
              </a:rPr>
              <a:t>项国家科技重大专项的第一项</a:t>
            </a:r>
          </a:p>
          <a:p>
            <a:pPr marL="685800" lvl="2" indent="-342900" eaLnBrk="1" hangingPunct="1">
              <a:lnSpc>
                <a:spcPct val="120000"/>
              </a:lnSpc>
              <a:buClr>
                <a:srgbClr val="C00000"/>
              </a:buClr>
              <a:buSzPct val="90000"/>
              <a:buFont typeface="Wingdings" pitchFamily="2" charset="2"/>
              <a:buChar char="l"/>
              <a:defRPr/>
            </a:pPr>
            <a:r>
              <a:rPr lang="zh-CN" altLang="en-US" b="1" dirty="0">
                <a:latin typeface="Times New Roman" panose="02020603050405020304" pitchFamily="18" charset="0"/>
                <a:cs typeface="Times New Roman" panose="02020603050405020304" pitchFamily="18" charset="0"/>
              </a:rPr>
              <a:t>核心电子器件、高端通用芯片、基础软件（二件一芯）</a:t>
            </a:r>
          </a:p>
          <a:p>
            <a:pPr marL="685800" lvl="2" indent="-342900" eaLnBrk="1" hangingPunct="1">
              <a:lnSpc>
                <a:spcPct val="120000"/>
              </a:lnSpc>
              <a:buClr>
                <a:srgbClr val="C00000"/>
              </a:buClr>
              <a:buSzPct val="90000"/>
              <a:buFont typeface="Wingdings" pitchFamily="2" charset="2"/>
              <a:buChar char="l"/>
              <a:defRPr/>
            </a:pPr>
            <a:r>
              <a:rPr lang="zh-CN" altLang="en-US" b="1" dirty="0">
                <a:solidFill>
                  <a:srgbClr val="FF0000"/>
                </a:solidFill>
                <a:latin typeface="Times New Roman" panose="02020603050405020304" pitchFamily="18" charset="0"/>
                <a:cs typeface="Times New Roman" panose="02020603050405020304" pitchFamily="18" charset="0"/>
              </a:rPr>
              <a:t>本质：</a:t>
            </a:r>
            <a:r>
              <a:rPr lang="en-US" altLang="zh-CN" b="1" dirty="0">
                <a:solidFill>
                  <a:srgbClr val="FF0000"/>
                </a:solidFill>
                <a:latin typeface="Times New Roman" panose="02020603050405020304" pitchFamily="18" charset="0"/>
                <a:cs typeface="Times New Roman" panose="02020603050405020304" pitchFamily="18" charset="0"/>
              </a:rPr>
              <a:t>OS</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CPU</a:t>
            </a:r>
            <a:endParaRPr lang="zh-CN" altLang="en-US" b="1" dirty="0">
              <a:solidFill>
                <a:srgbClr val="FF0000"/>
              </a:solidFill>
              <a:latin typeface="Times New Roman" panose="02020603050405020304" pitchFamily="18" charset="0"/>
              <a:cs typeface="Times New Roman" panose="02020603050405020304" pitchFamily="18" charset="0"/>
            </a:endParaRPr>
          </a:p>
          <a:p>
            <a:pPr eaLnBrk="1" hangingPunct="1">
              <a:lnSpc>
                <a:spcPct val="120000"/>
              </a:lnSpc>
              <a:defRPr/>
            </a:pPr>
            <a:r>
              <a:rPr lang="en-US" altLang="zh-CN" b="1" dirty="0">
                <a:latin typeface="Times New Roman" panose="02020603050405020304" pitchFamily="18" charset="0"/>
                <a:cs typeface="Times New Roman" panose="02020603050405020304" pitchFamily="18" charset="0"/>
              </a:rPr>
              <a:t>COSIX</a:t>
            </a:r>
            <a:r>
              <a:rPr lang="zh-CN" altLang="en-US" b="1" dirty="0">
                <a:latin typeface="Times New Roman" panose="02020603050405020304" pitchFamily="18" charset="0"/>
                <a:cs typeface="Times New Roman" panose="02020603050405020304" pitchFamily="18" charset="0"/>
              </a:rPr>
              <a:t>失败</a:t>
            </a:r>
          </a:p>
          <a:p>
            <a:pPr marL="685800" lvl="2" indent="-342900" eaLnBrk="1" hangingPunct="1">
              <a:lnSpc>
                <a:spcPct val="120000"/>
              </a:lnSpc>
              <a:buClr>
                <a:srgbClr val="C00000"/>
              </a:buClr>
              <a:buSzPct val="90000"/>
              <a:buFont typeface="Wingdings" pitchFamily="2" charset="2"/>
              <a:buChar char="l"/>
              <a:defRPr/>
            </a:pPr>
            <a:r>
              <a:rPr lang="en-US" altLang="zh-CN" b="1" dirty="0">
                <a:latin typeface="Times New Roman" panose="02020603050405020304" pitchFamily="18" charset="0"/>
                <a:cs typeface="Times New Roman" panose="02020603050405020304" pitchFamily="18" charset="0"/>
              </a:rPr>
              <a:t>1989</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1997</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17</a:t>
            </a:r>
            <a:r>
              <a:rPr lang="zh-CN" altLang="en-US" b="1" dirty="0">
                <a:latin typeface="Times New Roman" panose="02020603050405020304" pitchFamily="18" charset="0"/>
                <a:cs typeface="Times New Roman" panose="02020603050405020304" pitchFamily="18" charset="0"/>
              </a:rPr>
              <a:t>家单位、</a:t>
            </a:r>
            <a:r>
              <a:rPr lang="en-US" altLang="zh-CN" b="1" dirty="0">
                <a:latin typeface="Times New Roman" panose="02020603050405020304" pitchFamily="18" charset="0"/>
                <a:cs typeface="Times New Roman" panose="02020603050405020304" pitchFamily="18" charset="0"/>
              </a:rPr>
              <a:t>200</a:t>
            </a:r>
            <a:r>
              <a:rPr lang="zh-CN" altLang="en-US" b="1" dirty="0">
                <a:latin typeface="Times New Roman" panose="02020603050405020304" pitchFamily="18" charset="0"/>
                <a:cs typeface="Times New Roman" panose="02020603050405020304" pitchFamily="18" charset="0"/>
              </a:rPr>
              <a:t>多位科技人员、</a:t>
            </a:r>
            <a:r>
              <a:rPr lang="en-US" altLang="zh-CN" b="1" dirty="0">
                <a:latin typeface="Times New Roman" panose="02020603050405020304" pitchFamily="18" charset="0"/>
                <a:cs typeface="Times New Roman" panose="02020603050405020304" pitchFamily="18" charset="0"/>
              </a:rPr>
              <a:t>4000</a:t>
            </a:r>
            <a:r>
              <a:rPr lang="zh-CN" altLang="en-US" b="1" dirty="0">
                <a:latin typeface="Times New Roman" panose="02020603050405020304" pitchFamily="18" charset="0"/>
                <a:cs typeface="Times New Roman" panose="02020603050405020304" pitchFamily="18" charset="0"/>
              </a:rPr>
              <a:t>多万元</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没有配套的自主硬件平台</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没有配套的应用软件体系</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没有产业化政策向导</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没有形成支撑可持续发展的基本用户群</a:t>
            </a:r>
          </a:p>
          <a:p>
            <a:pPr marL="685800" lvl="2" indent="-342900" eaLnBrk="1" hangingPunct="1">
              <a:lnSpc>
                <a:spcPct val="120000"/>
              </a:lnSpc>
              <a:buClr>
                <a:srgbClr val="C00000"/>
              </a:buClr>
              <a:buSzPct val="90000"/>
              <a:buFont typeface="Wingdings" pitchFamily="2" charset="2"/>
              <a:buChar char="l"/>
              <a:defRPr/>
            </a:pPr>
            <a:r>
              <a:rPr lang="zh-CN" altLang="en-US" b="1" dirty="0">
                <a:latin typeface="Times New Roman" panose="02020603050405020304" pitchFamily="18" charset="0"/>
                <a:cs typeface="Times New Roman" panose="02020603050405020304" pitchFamily="18" charset="0"/>
              </a:rPr>
              <a:t>处于同期研制的</a:t>
            </a:r>
            <a:r>
              <a:rPr lang="en-US" altLang="zh-CN" b="1" dirty="0">
                <a:latin typeface="Times New Roman" panose="02020603050405020304" pitchFamily="18" charset="0"/>
                <a:cs typeface="Times New Roman" panose="02020603050405020304" pitchFamily="18" charset="0"/>
              </a:rPr>
              <a:t>Windows</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Linux</a:t>
            </a:r>
            <a:r>
              <a:rPr lang="zh-CN" altLang="en-US" b="1" dirty="0">
                <a:latin typeface="Times New Roman" panose="02020603050405020304" pitchFamily="18" charset="0"/>
                <a:cs typeface="Times New Roman" panose="02020603050405020304" pitchFamily="18" charset="0"/>
              </a:rPr>
              <a:t>大获成功</a:t>
            </a:r>
          </a:p>
          <a:p>
            <a:pPr marL="342900" lvl="1" indent="-342900">
              <a:spcBef>
                <a:spcPct val="20000"/>
              </a:spcBef>
              <a:buClr>
                <a:srgbClr val="0000FF"/>
              </a:buClr>
              <a:buFont typeface="Wingdings" pitchFamily="2" charset="2"/>
              <a:buChar char="Ø"/>
              <a:defRPr/>
            </a:pPr>
            <a:r>
              <a:rPr lang="en-US" altLang="zh-CN" dirty="0">
                <a:solidFill>
                  <a:schemeClr val="bg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1990</a:t>
            </a:r>
            <a:r>
              <a:rPr lang="zh-CN" altLang="en-US" dirty="0">
                <a:solidFill>
                  <a:schemeClr val="bg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dirty="0">
                <a:solidFill>
                  <a:schemeClr val="bg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windows 3.0, 1991:Linux kernel 0.11</a:t>
            </a:r>
          </a:p>
          <a:p>
            <a:endParaRPr lang="zh-CN" altLang="en-US" dirty="0">
              <a:latin typeface="Times New Roman" panose="02020603050405020304" pitchFamily="18" charset="0"/>
              <a:cs typeface="Times New Roman" panose="02020603050405020304" pitchFamily="18" charset="0"/>
            </a:endParaRPr>
          </a:p>
        </p:txBody>
      </p:sp>
      <p:sp>
        <p:nvSpPr>
          <p:cNvPr id="60418" name="灯片编号占位符 2"/>
          <p:cNvSpPr>
            <a:spLocks noGrp="1"/>
          </p:cNvSpPr>
          <p:nvPr>
            <p:ph type="sldNum" sz="quarter" idx="4294967295"/>
          </p:nvPr>
        </p:nvSpPr>
        <p:spPr bwMode="auto">
          <a:xfrm>
            <a:off x="11549063" y="6400800"/>
            <a:ext cx="6429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0403C074-8C14-4C6B-835B-1DCDF67A2C87}" type="slidenum">
              <a:rPr lang="zh-CN" altLang="en-US">
                <a:ea typeface="宋体" pitchFamily="2" charset="-122"/>
              </a:rPr>
              <a:pPr/>
              <a:t>100</a:t>
            </a:fld>
            <a:endParaRPr lang="en-US" altLang="zh-CN">
              <a:ea typeface="宋体" pitchFamily="2" charset="-122"/>
            </a:endParaRPr>
          </a:p>
        </p:txBody>
      </p:sp>
      <p:sp>
        <p:nvSpPr>
          <p:cNvPr id="4" name="六角星 3"/>
          <p:cNvSpPr/>
          <p:nvPr/>
        </p:nvSpPr>
        <p:spPr bwMode="auto">
          <a:xfrm>
            <a:off x="7594143" y="2779390"/>
            <a:ext cx="3359150" cy="1071562"/>
          </a:xfrm>
          <a:prstGeom prst="star6">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a:spcBef>
                <a:spcPct val="20000"/>
              </a:spcBef>
              <a:buClr>
                <a:srgbClr val="0000FF"/>
              </a:buClr>
              <a:defRPr/>
            </a:pPr>
            <a:r>
              <a:rPr kumimoji="1" lang="zh-CN" altLang="en-US" sz="2400" b="1" dirty="0">
                <a:solidFill>
                  <a:srgbClr val="FF3300"/>
                </a:solidFill>
                <a:latin typeface="楷体" panose="02010609060101010101" pitchFamily="49" charset="-122"/>
                <a:ea typeface="楷体" panose="02010609060101010101" pitchFamily="49" charset="-122"/>
              </a:rPr>
              <a:t>*麒麟操作系统 </a:t>
            </a:r>
            <a:endParaRPr kumimoji="1" lang="en-US" altLang="zh-CN" sz="2400" b="1" dirty="0">
              <a:solidFill>
                <a:srgbClr val="FF33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7452692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spect="1" noChangeArrowheads="1"/>
          </p:cNvSpPr>
          <p:nvPr>
            <p:ph type="title"/>
          </p:nvPr>
        </p:nvSpPr>
        <p:spPr/>
        <p:txBody>
          <a:bodyPr/>
          <a:lstStyle/>
          <a:p>
            <a:r>
              <a:rPr lang="zh-CN" altLang="zh-CN" sz="2800"/>
              <a:t>操作系统长期由国外厂商垄断</a:t>
            </a:r>
          </a:p>
        </p:txBody>
      </p:sp>
      <p:sp>
        <p:nvSpPr>
          <p:cNvPr id="2" name="内容占位符 1"/>
          <p:cNvSpPr>
            <a:spLocks noGrp="1"/>
          </p:cNvSpPr>
          <p:nvPr>
            <p:ph idx="1"/>
          </p:nvPr>
        </p:nvSpPr>
        <p:spPr/>
        <p:txBody>
          <a:bodyPr/>
          <a:lstStyle/>
          <a:p>
            <a:pPr eaLnBrk="1" hangingPunct="1">
              <a:spcBef>
                <a:spcPct val="20000"/>
              </a:spcBef>
              <a:buClr>
                <a:srgbClr val="FF5050"/>
              </a:buClr>
              <a:buSzPct val="120000"/>
              <a:buFont typeface="Wingdings" pitchFamily="2" charset="2"/>
              <a:buChar char="§"/>
            </a:pPr>
            <a:r>
              <a:rPr lang="zh-CN" altLang="en-US" dirty="0">
                <a:solidFill>
                  <a:srgbClr val="000066"/>
                </a:solidFill>
                <a:latin typeface="Arial" pitchFamily="34" charset="0"/>
                <a:sym typeface="Arial" pitchFamily="34" charset="0"/>
              </a:rPr>
              <a:t>微软以及谷歌、苹果</a:t>
            </a:r>
            <a:r>
              <a:rPr lang="en-US" altLang="zh-CN" dirty="0">
                <a:solidFill>
                  <a:srgbClr val="000066"/>
                </a:solidFill>
                <a:latin typeface="Arial" pitchFamily="34" charset="0"/>
                <a:sym typeface="Times New Roman" pitchFamily="18" charset="0"/>
              </a:rPr>
              <a:t>OS</a:t>
            </a:r>
            <a:r>
              <a:rPr lang="zh-CN" altLang="en-US" dirty="0">
                <a:solidFill>
                  <a:srgbClr val="000066"/>
                </a:solidFill>
                <a:latin typeface="Arial" pitchFamily="34" charset="0"/>
                <a:sym typeface="Arial" pitchFamily="34" charset="0"/>
              </a:rPr>
              <a:t>在国内具有绝对的垄断地位</a:t>
            </a:r>
            <a:endParaRPr lang="en-US" altLang="zh-CN" dirty="0">
              <a:solidFill>
                <a:srgbClr val="000066"/>
              </a:solidFill>
              <a:latin typeface="Arial" pitchFamily="34" charset="0"/>
              <a:sym typeface="Arial" pitchFamily="34" charset="0"/>
            </a:endParaRPr>
          </a:p>
          <a:p>
            <a:pPr lvl="1">
              <a:spcBef>
                <a:spcPct val="20000"/>
              </a:spcBef>
              <a:buClr>
                <a:schemeClr val="tx2"/>
              </a:buClr>
              <a:buSzPct val="75000"/>
              <a:buFont typeface="Wingdings" pitchFamily="2" charset="2"/>
              <a:buChar char="v"/>
            </a:pPr>
            <a:r>
              <a:rPr lang="zh-CN" altLang="en-US" dirty="0">
                <a:solidFill>
                  <a:srgbClr val="FF3300"/>
                </a:solidFill>
                <a:latin typeface="Arial" pitchFamily="34" charset="0"/>
                <a:sym typeface="Arial" pitchFamily="34" charset="0"/>
              </a:rPr>
              <a:t>据工信部电信研究院的调研报告，国内自主操作系统装机普遍未超过市场份额的</a:t>
            </a:r>
            <a:r>
              <a:rPr lang="en-US" altLang="zh-CN" dirty="0">
                <a:solidFill>
                  <a:srgbClr val="FF3300"/>
                </a:solidFill>
                <a:latin typeface="Arial" pitchFamily="34" charset="0"/>
                <a:sym typeface="Arial" pitchFamily="34" charset="0"/>
              </a:rPr>
              <a:t>1%</a:t>
            </a:r>
            <a:endParaRPr lang="zh-CN" altLang="en-US" dirty="0">
              <a:solidFill>
                <a:srgbClr val="FF3300"/>
              </a:solidFill>
              <a:latin typeface="Arial" pitchFamily="34" charset="0"/>
              <a:sym typeface="Arial" pitchFamily="34" charset="0"/>
            </a:endParaRPr>
          </a:p>
          <a:p>
            <a:pPr eaLnBrk="1" hangingPunct="1">
              <a:spcBef>
                <a:spcPct val="20000"/>
              </a:spcBef>
              <a:buClr>
                <a:srgbClr val="FF5050"/>
              </a:buClr>
              <a:buSzPct val="120000"/>
              <a:buFont typeface="Wingdings" pitchFamily="2" charset="2"/>
              <a:buChar char="§"/>
            </a:pPr>
            <a:endParaRPr lang="zh-CN" altLang="en-US" sz="2600" dirty="0">
              <a:solidFill>
                <a:srgbClr val="000066"/>
              </a:solidFill>
              <a:latin typeface="楷体" pitchFamily="49" charset="-122"/>
              <a:sym typeface="楷体" pitchFamily="49" charset="-122"/>
            </a:endParaRPr>
          </a:p>
          <a:p>
            <a:endParaRPr lang="zh-CN" altLang="en-US" dirty="0"/>
          </a:p>
        </p:txBody>
      </p:sp>
      <p:sp>
        <p:nvSpPr>
          <p:cNvPr id="61445" name="矩形 8"/>
          <p:cNvSpPr>
            <a:spLocks noChangeArrowheads="1"/>
          </p:cNvSpPr>
          <p:nvPr/>
        </p:nvSpPr>
        <p:spPr bwMode="auto">
          <a:xfrm>
            <a:off x="1689100" y="5641976"/>
            <a:ext cx="3854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Clr>
                <a:srgbClr val="FF5050"/>
              </a:buClr>
              <a:buSzPct val="120000"/>
              <a:buFont typeface="Wingdings" pitchFamily="2" charset="2"/>
              <a:buNone/>
            </a:pPr>
            <a:r>
              <a:rPr lang="zh-CN" altLang="en-US">
                <a:solidFill>
                  <a:srgbClr val="002060"/>
                </a:solidFill>
                <a:latin typeface="Arial" pitchFamily="34" charset="0"/>
                <a:ea typeface="华文楷体" pitchFamily="2" charset="-122"/>
                <a:sym typeface="Times New Roman" pitchFamily="18" charset="0"/>
              </a:rPr>
              <a:t>图注：</a:t>
            </a:r>
            <a:r>
              <a:rPr lang="en-US" altLang="zh-CN">
                <a:solidFill>
                  <a:srgbClr val="002060"/>
                </a:solidFill>
                <a:latin typeface="Arial" pitchFamily="34" charset="0"/>
                <a:ea typeface="华文楷体" pitchFamily="2" charset="-122"/>
                <a:sym typeface="Times New Roman" pitchFamily="18" charset="0"/>
              </a:rPr>
              <a:t>2014</a:t>
            </a:r>
            <a:r>
              <a:rPr lang="zh-CN" altLang="en-US">
                <a:solidFill>
                  <a:srgbClr val="002060"/>
                </a:solidFill>
                <a:latin typeface="Arial" pitchFamily="34" charset="0"/>
                <a:ea typeface="华文楷体" pitchFamily="2" charset="-122"/>
                <a:sym typeface="Times New Roman" pitchFamily="18" charset="0"/>
              </a:rPr>
              <a:t>年</a:t>
            </a:r>
            <a:r>
              <a:rPr lang="en-US" altLang="zh-CN">
                <a:solidFill>
                  <a:srgbClr val="002060"/>
                </a:solidFill>
                <a:latin typeface="Arial" pitchFamily="34" charset="0"/>
                <a:ea typeface="华文楷体" pitchFamily="2" charset="-122"/>
                <a:sym typeface="Times New Roman" pitchFamily="18" charset="0"/>
              </a:rPr>
              <a:t>10</a:t>
            </a:r>
            <a:r>
              <a:rPr lang="zh-CN" altLang="en-US">
                <a:solidFill>
                  <a:srgbClr val="002060"/>
                </a:solidFill>
                <a:latin typeface="Arial" pitchFamily="34" charset="0"/>
                <a:ea typeface="华文楷体" pitchFamily="2" charset="-122"/>
                <a:sym typeface="Times New Roman" pitchFamily="18" charset="0"/>
              </a:rPr>
              <a:t>月全球桌面操作系统市场份额（来源：</a:t>
            </a:r>
            <a:r>
              <a:rPr lang="en-US" altLang="zh-CN">
                <a:solidFill>
                  <a:srgbClr val="002060"/>
                </a:solidFill>
                <a:latin typeface="Arial" pitchFamily="34" charset="0"/>
                <a:ea typeface="华文楷体" pitchFamily="2" charset="-122"/>
                <a:sym typeface="Times New Roman" pitchFamily="18" charset="0"/>
              </a:rPr>
              <a:t>Net Applications</a:t>
            </a:r>
            <a:r>
              <a:rPr lang="zh-CN" altLang="en-US">
                <a:solidFill>
                  <a:srgbClr val="002060"/>
                </a:solidFill>
                <a:latin typeface="Arial" pitchFamily="34" charset="0"/>
                <a:ea typeface="华文楷体" pitchFamily="2" charset="-122"/>
                <a:sym typeface="Times New Roman" pitchFamily="18" charset="0"/>
              </a:rPr>
              <a:t>）</a:t>
            </a:r>
            <a:endParaRPr lang="zh-CN" altLang="en-US">
              <a:ea typeface="宋体" pitchFamily="2" charset="-122"/>
            </a:endParaRPr>
          </a:p>
        </p:txBody>
      </p:sp>
      <p:sp>
        <p:nvSpPr>
          <p:cNvPr id="61446" name="矩形 9"/>
          <p:cNvSpPr>
            <a:spLocks noChangeArrowheads="1"/>
          </p:cNvSpPr>
          <p:nvPr/>
        </p:nvSpPr>
        <p:spPr bwMode="auto">
          <a:xfrm>
            <a:off x="5610226" y="5640388"/>
            <a:ext cx="4354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Clr>
                <a:srgbClr val="FF5050"/>
              </a:buClr>
              <a:buSzPct val="120000"/>
              <a:buFont typeface="Wingdings" pitchFamily="2" charset="2"/>
              <a:buNone/>
            </a:pPr>
            <a:r>
              <a:rPr lang="zh-CN" altLang="en-US" dirty="0">
                <a:solidFill>
                  <a:srgbClr val="002060"/>
                </a:solidFill>
                <a:latin typeface="Arial" pitchFamily="34" charset="0"/>
                <a:ea typeface="华文楷体" pitchFamily="2" charset="-122"/>
                <a:sym typeface="Times New Roman" pitchFamily="18" charset="0"/>
              </a:rPr>
              <a:t>图注：</a:t>
            </a:r>
            <a:r>
              <a:rPr lang="en-US" altLang="zh-CN" dirty="0">
                <a:solidFill>
                  <a:srgbClr val="002060"/>
                </a:solidFill>
                <a:latin typeface="Arial" pitchFamily="34" charset="0"/>
                <a:ea typeface="华文楷体" pitchFamily="2" charset="-122"/>
                <a:sym typeface="Times New Roman" pitchFamily="18" charset="0"/>
              </a:rPr>
              <a:t>2014</a:t>
            </a:r>
            <a:r>
              <a:rPr lang="zh-CN" altLang="en-US" dirty="0">
                <a:solidFill>
                  <a:srgbClr val="002060"/>
                </a:solidFill>
                <a:latin typeface="Arial" pitchFamily="34" charset="0"/>
                <a:ea typeface="华文楷体" pitchFamily="2" charset="-122"/>
                <a:sym typeface="Times New Roman" pitchFamily="18" charset="0"/>
              </a:rPr>
              <a:t>年第三季度全球移动操作系统市场份额（来源：</a:t>
            </a:r>
            <a:r>
              <a:rPr lang="en-US" altLang="zh-CN" dirty="0">
                <a:solidFill>
                  <a:srgbClr val="002060"/>
                </a:solidFill>
                <a:latin typeface="Arial" pitchFamily="34" charset="0"/>
                <a:ea typeface="华文楷体" pitchFamily="2" charset="-122"/>
                <a:sym typeface="Times New Roman" pitchFamily="18" charset="0"/>
              </a:rPr>
              <a:t>Strategy Analytics</a:t>
            </a:r>
            <a:r>
              <a:rPr lang="zh-CN" altLang="en-US" dirty="0">
                <a:solidFill>
                  <a:srgbClr val="002060"/>
                </a:solidFill>
                <a:latin typeface="Arial" pitchFamily="34" charset="0"/>
                <a:ea typeface="华文楷体" pitchFamily="2" charset="-122"/>
                <a:sym typeface="Times New Roman" pitchFamily="18" charset="0"/>
              </a:rPr>
              <a:t>）</a:t>
            </a:r>
            <a:endParaRPr lang="zh-CN" altLang="en-US" dirty="0">
              <a:ea typeface="宋体" pitchFamily="2" charset="-122"/>
            </a:endParaRPr>
          </a:p>
        </p:txBody>
      </p:sp>
      <p:sp>
        <p:nvSpPr>
          <p:cNvPr id="61447" name="对象 2"/>
          <p:cNvSpPr>
            <a:spLocks noChangeArrowheads="1"/>
          </p:cNvSpPr>
          <p:nvPr/>
        </p:nvSpPr>
        <p:spPr bwMode="auto">
          <a:xfrm>
            <a:off x="1836738" y="2420939"/>
            <a:ext cx="4316412"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sp>
        <p:nvSpPr>
          <p:cNvPr id="61448" name="对象 2"/>
          <p:cNvSpPr>
            <a:spLocks noChangeArrowheads="1"/>
          </p:cNvSpPr>
          <p:nvPr/>
        </p:nvSpPr>
        <p:spPr bwMode="auto">
          <a:xfrm>
            <a:off x="5210175" y="2565400"/>
            <a:ext cx="51181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pic>
        <p:nvPicPr>
          <p:cNvPr id="61449"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413000"/>
            <a:ext cx="4314825"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2565400"/>
            <a:ext cx="5110162"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25562"/>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2467" name="内容占位符 2"/>
          <p:cNvSpPr>
            <a:spLocks noGrp="1" noChangeArrowheads="1"/>
          </p:cNvSpPr>
          <p:nvPr>
            <p:ph idx="1"/>
          </p:nvPr>
        </p:nvSpPr>
        <p:spPr/>
        <p:txBody>
          <a:bodyPr/>
          <a:lstStyle/>
          <a:p>
            <a:r>
              <a:rPr lang="zh-CN" altLang="en-US" sz="2400" dirty="0">
                <a:solidFill>
                  <a:srgbClr val="001D3A"/>
                </a:solidFill>
                <a:latin typeface="Arial" pitchFamily="34" charset="0"/>
              </a:rPr>
              <a:t>据2014年2月证券日报报道，有机构对我国</a:t>
            </a:r>
            <a:r>
              <a:rPr lang="en-US" altLang="zh-CN" sz="2400" dirty="0">
                <a:solidFill>
                  <a:srgbClr val="001D3A"/>
                </a:solidFill>
                <a:latin typeface="Arial" pitchFamily="34" charset="0"/>
              </a:rPr>
              <a:t>130</a:t>
            </a:r>
            <a:r>
              <a:rPr lang="zh-CN" altLang="en-US" sz="2400" dirty="0">
                <a:solidFill>
                  <a:srgbClr val="001D3A"/>
                </a:solidFill>
                <a:latin typeface="Arial" pitchFamily="34" charset="0"/>
              </a:rPr>
              <a:t>万套软硬件设备的统计数据显示，采用国外产品的比例为：</a:t>
            </a:r>
            <a:r>
              <a:rPr lang="zh-CN" altLang="en-US" sz="2400" dirty="0">
                <a:solidFill>
                  <a:srgbClr val="FF0000"/>
                </a:solidFill>
                <a:latin typeface="Arial" pitchFamily="34" charset="0"/>
              </a:rPr>
              <a:t>操作系统</a:t>
            </a:r>
            <a:r>
              <a:rPr lang="en-US" altLang="zh-CN" sz="2400" dirty="0">
                <a:solidFill>
                  <a:srgbClr val="FF0000"/>
                </a:solidFill>
                <a:latin typeface="Arial" pitchFamily="34" charset="0"/>
              </a:rPr>
              <a:t>97.25%</a:t>
            </a:r>
            <a:r>
              <a:rPr lang="zh-CN" altLang="en-US" sz="2400" dirty="0">
                <a:solidFill>
                  <a:srgbClr val="001D3A"/>
                </a:solidFill>
                <a:latin typeface="Arial" pitchFamily="34" charset="0"/>
              </a:rPr>
              <a:t>、数据库</a:t>
            </a:r>
            <a:r>
              <a:rPr lang="en-US" altLang="zh-CN" sz="2400" dirty="0">
                <a:solidFill>
                  <a:srgbClr val="001D3A"/>
                </a:solidFill>
                <a:latin typeface="Arial" pitchFamily="34" charset="0"/>
              </a:rPr>
              <a:t>95.06%</a:t>
            </a:r>
            <a:r>
              <a:rPr lang="zh-CN" altLang="en-US" sz="2400" dirty="0">
                <a:solidFill>
                  <a:srgbClr val="001D3A"/>
                </a:solidFill>
                <a:latin typeface="Arial" pitchFamily="34" charset="0"/>
              </a:rPr>
              <a:t>、服务器</a:t>
            </a:r>
            <a:r>
              <a:rPr lang="en-US" altLang="zh-CN" sz="2400" dirty="0">
                <a:solidFill>
                  <a:srgbClr val="001D3A"/>
                </a:solidFill>
                <a:latin typeface="Arial" pitchFamily="34" charset="0"/>
              </a:rPr>
              <a:t>86.72%</a:t>
            </a:r>
            <a:r>
              <a:rPr lang="zh-CN" altLang="en-US" sz="2400" dirty="0">
                <a:solidFill>
                  <a:srgbClr val="001D3A"/>
                </a:solidFill>
                <a:latin typeface="Arial" pitchFamily="34" charset="0"/>
              </a:rPr>
              <a:t>、数据处理设备</a:t>
            </a:r>
            <a:r>
              <a:rPr lang="en-US" altLang="zh-CN" sz="2400" dirty="0">
                <a:solidFill>
                  <a:srgbClr val="001D3A"/>
                </a:solidFill>
                <a:latin typeface="Arial" pitchFamily="34" charset="0"/>
              </a:rPr>
              <a:t>83.38%</a:t>
            </a:r>
            <a:r>
              <a:rPr lang="zh-CN" altLang="en-US" sz="2400" dirty="0">
                <a:solidFill>
                  <a:srgbClr val="001D3A"/>
                </a:solidFill>
                <a:latin typeface="Arial" pitchFamily="34" charset="0"/>
              </a:rPr>
              <a:t>、网络设备</a:t>
            </a:r>
            <a:r>
              <a:rPr lang="en-US" altLang="zh-CN" sz="2400" dirty="0">
                <a:solidFill>
                  <a:srgbClr val="001D3A"/>
                </a:solidFill>
                <a:latin typeface="Arial" pitchFamily="34" charset="0"/>
              </a:rPr>
              <a:t>62.28%</a:t>
            </a:r>
            <a:endParaRPr lang="zh-CN" altLang="en-US" sz="2400" dirty="0">
              <a:solidFill>
                <a:srgbClr val="001D3A"/>
              </a:solidFill>
              <a:latin typeface="Arial" pitchFamily="34" charset="0"/>
            </a:endParaRPr>
          </a:p>
          <a:p>
            <a:r>
              <a:rPr lang="zh-CN" altLang="en-US" sz="2400" dirty="0">
                <a:solidFill>
                  <a:srgbClr val="001D3A"/>
                </a:solidFill>
                <a:latin typeface="Arial" pitchFamily="34" charset="0"/>
              </a:rPr>
              <a:t>去</a:t>
            </a:r>
            <a:r>
              <a:rPr lang="en-US" altLang="zh-CN" sz="2400" dirty="0">
                <a:solidFill>
                  <a:srgbClr val="001D3A"/>
                </a:solidFill>
                <a:latin typeface="Arial" pitchFamily="34" charset="0"/>
              </a:rPr>
              <a:t>IOE</a:t>
            </a:r>
            <a:r>
              <a:rPr lang="zh-CN" altLang="en-US" sz="2400" dirty="0">
                <a:solidFill>
                  <a:srgbClr val="001D3A"/>
                </a:solidFill>
                <a:latin typeface="Arial" pitchFamily="34" charset="0"/>
              </a:rPr>
              <a:t>化（去掉</a:t>
            </a:r>
            <a:r>
              <a:rPr lang="en-US" altLang="zh-CN" sz="2400" dirty="0">
                <a:solidFill>
                  <a:srgbClr val="001D3A"/>
                </a:solidFill>
                <a:latin typeface="Arial" pitchFamily="34" charset="0"/>
              </a:rPr>
              <a:t>IBM</a:t>
            </a:r>
            <a:r>
              <a:rPr lang="zh-CN" altLang="en-US" sz="2400" dirty="0">
                <a:solidFill>
                  <a:srgbClr val="001D3A"/>
                </a:solidFill>
                <a:latin typeface="Arial" pitchFamily="34" charset="0"/>
              </a:rPr>
              <a:t>的小型机、</a:t>
            </a:r>
            <a:r>
              <a:rPr lang="en-US" altLang="zh-CN" sz="2400" dirty="0">
                <a:solidFill>
                  <a:srgbClr val="001D3A"/>
                </a:solidFill>
                <a:latin typeface="Arial" pitchFamily="34" charset="0"/>
              </a:rPr>
              <a:t>Oracle</a:t>
            </a:r>
            <a:r>
              <a:rPr lang="zh-CN" altLang="en-US" sz="2400" dirty="0">
                <a:solidFill>
                  <a:srgbClr val="001D3A"/>
                </a:solidFill>
                <a:latin typeface="Arial" pitchFamily="34" charset="0"/>
              </a:rPr>
              <a:t>数据库、</a:t>
            </a:r>
            <a:r>
              <a:rPr lang="en-US" altLang="zh-CN" sz="2400" dirty="0">
                <a:solidFill>
                  <a:srgbClr val="001D3A"/>
                </a:solidFill>
                <a:latin typeface="Arial" pitchFamily="34" charset="0"/>
              </a:rPr>
              <a:t>EMC</a:t>
            </a:r>
            <a:r>
              <a:rPr lang="zh-CN" altLang="en-US" sz="2400" dirty="0">
                <a:solidFill>
                  <a:srgbClr val="001D3A"/>
                </a:solidFill>
                <a:latin typeface="Arial" pitchFamily="34" charset="0"/>
              </a:rPr>
              <a:t>存储设备）已成为国内互联网产业界（ 如阿里、百度、腾讯等）的共识，并取得显著成效。而在操作系统领域，去“</a:t>
            </a:r>
            <a:r>
              <a:rPr lang="en-US" altLang="zh-CN" sz="2400" dirty="0">
                <a:solidFill>
                  <a:srgbClr val="001D3A"/>
                </a:solidFill>
                <a:latin typeface="Arial" pitchFamily="34" charset="0"/>
              </a:rPr>
              <a:t>WINTEL</a:t>
            </a:r>
            <a:r>
              <a:rPr lang="zh-CN" altLang="en-US" sz="2400" dirty="0">
                <a:solidFill>
                  <a:srgbClr val="001D3A"/>
                </a:solidFill>
                <a:latin typeface="Arial" pitchFamily="34" charset="0"/>
              </a:rPr>
              <a:t>联盟”还未取得显著成效，又引来了“双</a:t>
            </a:r>
            <a:r>
              <a:rPr lang="en-US" altLang="zh-CN" sz="2400" dirty="0">
                <a:solidFill>
                  <a:srgbClr val="001D3A"/>
                </a:solidFill>
                <a:latin typeface="Arial" pitchFamily="34" charset="0"/>
              </a:rPr>
              <a:t>A</a:t>
            </a:r>
            <a:r>
              <a:rPr lang="zh-CN" altLang="en-US" sz="2400" dirty="0">
                <a:solidFill>
                  <a:srgbClr val="001D3A"/>
                </a:solidFill>
                <a:latin typeface="Arial" pitchFamily="34" charset="0"/>
              </a:rPr>
              <a:t>联盟（</a:t>
            </a:r>
            <a:r>
              <a:rPr lang="en-US" altLang="zh-CN" sz="2400" dirty="0">
                <a:solidFill>
                  <a:srgbClr val="001D3A"/>
                </a:solidFill>
                <a:latin typeface="Arial" pitchFamily="34" charset="0"/>
              </a:rPr>
              <a:t> </a:t>
            </a:r>
            <a:r>
              <a:rPr lang="en-US" altLang="zh-CN" sz="2400" dirty="0" err="1">
                <a:solidFill>
                  <a:srgbClr val="001D3A"/>
                </a:solidFill>
                <a:latin typeface="Arial" pitchFamily="34" charset="0"/>
              </a:rPr>
              <a:t>Android+ARM</a:t>
            </a:r>
            <a:r>
              <a:rPr lang="zh-CN" altLang="en-US" sz="2400" dirty="0">
                <a:solidFill>
                  <a:srgbClr val="001D3A"/>
                </a:solidFill>
                <a:latin typeface="Arial" pitchFamily="34" charset="0"/>
              </a:rPr>
              <a:t>）” </a:t>
            </a:r>
          </a:p>
          <a:p>
            <a:r>
              <a:rPr lang="zh-CN" altLang="en-US" sz="2400" dirty="0">
                <a:solidFill>
                  <a:srgbClr val="FF0000"/>
                </a:solidFill>
                <a:latin typeface="Arial" pitchFamily="34" charset="0"/>
              </a:rPr>
              <a:t>操作系统产品缺乏有效供给，成为国产自主替代的重要制约因素</a:t>
            </a:r>
            <a:endParaRPr lang="en-US" altLang="zh-CN" sz="2400" dirty="0">
              <a:solidFill>
                <a:srgbClr val="FF0000"/>
              </a:solidFill>
              <a:latin typeface="Arial" pitchFamily="34" charset="0"/>
            </a:endParaRPr>
          </a:p>
          <a:p>
            <a:endParaRPr lang="en-US" altLang="zh-CN" dirty="0">
              <a:solidFill>
                <a:srgbClr val="FF0000"/>
              </a:solidFill>
              <a:latin typeface="Arial" pitchFamily="34" charset="0"/>
            </a:endParaRPr>
          </a:p>
          <a:p>
            <a:r>
              <a:rPr lang="en-US" altLang="zh-CN" dirty="0">
                <a:solidFill>
                  <a:srgbClr val="0000FF"/>
                </a:solidFill>
                <a:latin typeface="Arial" pitchFamily="34" charset="0"/>
              </a:rPr>
              <a:t>2018</a:t>
            </a:r>
            <a:r>
              <a:rPr lang="zh-CN" altLang="en-US" dirty="0">
                <a:solidFill>
                  <a:srgbClr val="0000FF"/>
                </a:solidFill>
                <a:latin typeface="Arial" pitchFamily="34" charset="0"/>
              </a:rPr>
              <a:t>年中兴通信事件有什么启发？</a:t>
            </a:r>
          </a:p>
        </p:txBody>
      </p:sp>
      <p:sp>
        <p:nvSpPr>
          <p:cNvPr id="62468" name="Rectangle 2"/>
          <p:cNvSpPr>
            <a:spLocks noGrp="1" noChangeAspect="1" noChangeArrowheads="1"/>
          </p:cNvSpPr>
          <p:nvPr/>
        </p:nvSpPr>
        <p:spPr bwMode="auto">
          <a:xfrm>
            <a:off x="1524000" y="381230"/>
            <a:ext cx="9144000" cy="557213"/>
          </a:xfrm>
          <a:prstGeom prst="rect">
            <a:avLst/>
          </a:prstGeom>
          <a:solidFill>
            <a:srgbClr val="33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8000" rIns="288000" anchor="ctr"/>
          <a:lstStyle/>
          <a:p>
            <a:pPr>
              <a:lnSpc>
                <a:spcPct val="70000"/>
              </a:lnSpc>
            </a:pPr>
            <a:r>
              <a:rPr lang="zh-CN" altLang="zh-CN" sz="2800">
                <a:solidFill>
                  <a:schemeClr val="bg1"/>
                </a:solidFill>
                <a:latin typeface="Arial" pitchFamily="34" charset="0"/>
                <a:ea typeface="黑体" pitchFamily="49" charset="-122"/>
                <a:sym typeface="Arial" pitchFamily="34" charset="0"/>
              </a:rPr>
              <a:t>作为核心基础软件的操作系统长期由国外厂商垄断</a:t>
            </a:r>
          </a:p>
        </p:txBody>
      </p:sp>
    </p:spTree>
    <p:extLst>
      <p:ext uri="{BB962C8B-B14F-4D97-AF65-F5344CB8AC3E}">
        <p14:creationId xmlns:p14="http://schemas.microsoft.com/office/powerpoint/2010/main" val="1371345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en-US" dirty="0"/>
              <a:t>为什么成功</a:t>
            </a:r>
          </a:p>
        </p:txBody>
      </p:sp>
      <p:sp>
        <p:nvSpPr>
          <p:cNvPr id="3" name="内容占位符 2"/>
          <p:cNvSpPr>
            <a:spLocks noGrp="1"/>
          </p:cNvSpPr>
          <p:nvPr>
            <p:ph idx="1"/>
          </p:nvPr>
        </p:nvSpPr>
        <p:spPr/>
        <p:txBody>
          <a:bodyPr/>
          <a:lstStyle/>
          <a:p>
            <a:pPr eaLnBrk="1" hangingPunct="1">
              <a:lnSpc>
                <a:spcPct val="120000"/>
              </a:lnSpc>
            </a:pPr>
            <a:r>
              <a:rPr lang="en-US" altLang="zh-CN" dirty="0">
                <a:latin typeface="Arial" pitchFamily="34" charset="0"/>
              </a:rPr>
              <a:t>80</a:t>
            </a:r>
            <a:r>
              <a:rPr lang="zh-CN" altLang="en-US" dirty="0">
                <a:latin typeface="Arial" pitchFamily="34" charset="0"/>
              </a:rPr>
              <a:t>年代后期至</a:t>
            </a:r>
            <a:r>
              <a:rPr lang="en-US" altLang="zh-CN" dirty="0">
                <a:latin typeface="Arial" pitchFamily="34" charset="0"/>
              </a:rPr>
              <a:t>90</a:t>
            </a:r>
            <a:r>
              <a:rPr lang="zh-CN" altLang="en-US" dirty="0">
                <a:latin typeface="Arial" pitchFamily="34" charset="0"/>
              </a:rPr>
              <a:t>年代初期</a:t>
            </a:r>
            <a:r>
              <a:rPr lang="en-US" altLang="zh-CN" dirty="0">
                <a:latin typeface="Arial" pitchFamily="34" charset="0"/>
              </a:rPr>
              <a:t>PC</a:t>
            </a:r>
            <a:r>
              <a:rPr lang="zh-CN" altLang="en-US" dirty="0">
                <a:latin typeface="Arial" pitchFamily="34" charset="0"/>
              </a:rPr>
              <a:t>操作系统</a:t>
            </a:r>
          </a:p>
          <a:p>
            <a:pPr marL="685800" lvl="2" indent="-342900" eaLnBrk="1" hangingPunct="1">
              <a:lnSpc>
                <a:spcPct val="120000"/>
              </a:lnSpc>
              <a:buClr>
                <a:srgbClr val="C00000"/>
              </a:buClr>
              <a:buSzPct val="90000"/>
              <a:buFont typeface="Wingdings" pitchFamily="2" charset="2"/>
              <a:buChar char="l"/>
            </a:pPr>
            <a:r>
              <a:rPr lang="en-US" altLang="zh-CN" dirty="0">
                <a:latin typeface="Arial" pitchFamily="34" charset="0"/>
              </a:rPr>
              <a:t>Mac OS, IBM OS/2, Windows</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目前</a:t>
            </a:r>
            <a:r>
              <a:rPr lang="en-US" altLang="zh-CN" dirty="0">
                <a:latin typeface="Arial" pitchFamily="34" charset="0"/>
              </a:rPr>
              <a:t>Windows</a:t>
            </a:r>
            <a:r>
              <a:rPr lang="zh-CN" altLang="en-US" dirty="0">
                <a:latin typeface="Arial" pitchFamily="34" charset="0"/>
              </a:rPr>
              <a:t>市场份额逾</a:t>
            </a:r>
            <a:r>
              <a:rPr lang="en-US" altLang="zh-CN" dirty="0">
                <a:latin typeface="Arial" pitchFamily="34" charset="0"/>
              </a:rPr>
              <a:t>80%</a:t>
            </a:r>
          </a:p>
          <a:p>
            <a:pPr eaLnBrk="1" hangingPunct="1">
              <a:lnSpc>
                <a:spcPct val="120000"/>
              </a:lnSpc>
            </a:pPr>
            <a:r>
              <a:rPr lang="zh-CN" altLang="en-US" dirty="0">
                <a:latin typeface="Arial" pitchFamily="34" charset="0"/>
              </a:rPr>
              <a:t>成功原因</a:t>
            </a:r>
          </a:p>
          <a:p>
            <a:pPr marL="685800" lvl="2" indent="-342900" eaLnBrk="1" hangingPunct="1">
              <a:lnSpc>
                <a:spcPct val="120000"/>
              </a:lnSpc>
              <a:buClr>
                <a:srgbClr val="C00000"/>
              </a:buClr>
              <a:buSzPct val="90000"/>
              <a:buFont typeface="Wingdings" pitchFamily="2" charset="2"/>
              <a:buChar char="l"/>
            </a:pPr>
            <a:r>
              <a:rPr lang="zh-CN" altLang="en-US" dirty="0">
                <a:solidFill>
                  <a:srgbClr val="FF3300"/>
                </a:solidFill>
                <a:latin typeface="Arial" pitchFamily="34" charset="0"/>
              </a:rPr>
              <a:t>使用方便，易于操作</a:t>
            </a:r>
            <a:endParaRPr lang="en-US" altLang="zh-CN" dirty="0">
              <a:solidFill>
                <a:srgbClr val="FF3300"/>
              </a:solidFill>
              <a:latin typeface="Arial" pitchFamily="34" charset="0"/>
            </a:endParaRP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固定硬件平台，确保基本用户群</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针对</a:t>
            </a:r>
            <a:r>
              <a:rPr lang="en-US" altLang="zh-CN" dirty="0">
                <a:latin typeface="Arial" pitchFamily="34" charset="0"/>
              </a:rPr>
              <a:t>IBM PC</a:t>
            </a:r>
            <a:r>
              <a:rPr lang="zh-CN" altLang="en-US" dirty="0">
                <a:latin typeface="Arial" pitchFamily="34" charset="0"/>
              </a:rPr>
              <a:t>开放硬件平台和</a:t>
            </a:r>
            <a:r>
              <a:rPr lang="en-US" altLang="zh-CN" dirty="0">
                <a:latin typeface="Arial" pitchFamily="34" charset="0"/>
              </a:rPr>
              <a:t>Intel CPU</a:t>
            </a:r>
            <a:r>
              <a:rPr lang="zh-CN" altLang="en-US" dirty="0">
                <a:latin typeface="Arial" pitchFamily="34" charset="0"/>
              </a:rPr>
              <a:t>特点进行针对性设计和优化</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在市场利益驱动下形成了软硬件一体的产业链</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硬件及外设厂商基于微软接口开发设备驱动</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应用软件厂商基于微软接口开发应用系统</a:t>
            </a:r>
          </a:p>
          <a:p>
            <a:pPr marL="0" indent="0">
              <a:buNone/>
            </a:pPr>
            <a:endParaRPr lang="zh-CN" altLang="en-US" dirty="0"/>
          </a:p>
        </p:txBody>
      </p:sp>
      <p:sp>
        <p:nvSpPr>
          <p:cNvPr id="63490" name="灯片编号占位符 2"/>
          <p:cNvSpPr>
            <a:spLocks noGrp="1"/>
          </p:cNvSpPr>
          <p:nvPr>
            <p:ph type="sldNum" sz="quarter" idx="4294967295"/>
          </p:nvPr>
        </p:nvSpPr>
        <p:spPr bwMode="auto">
          <a:xfrm>
            <a:off x="11549063" y="6400800"/>
            <a:ext cx="6429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74CB29CA-E23D-42E3-885C-92279EA5161B}" type="slidenum">
              <a:rPr lang="zh-CN" altLang="en-US">
                <a:ea typeface="宋体" pitchFamily="2" charset="-122"/>
              </a:rPr>
              <a:pPr/>
              <a:t>103</a:t>
            </a:fld>
            <a:endParaRPr lang="en-US" altLang="zh-CN">
              <a:ea typeface="宋体" pitchFamily="2" charset="-122"/>
            </a:endParaRPr>
          </a:p>
        </p:txBody>
      </p:sp>
    </p:spTree>
    <p:extLst>
      <p:ext uri="{BB962C8B-B14F-4D97-AF65-F5344CB8AC3E}">
        <p14:creationId xmlns:p14="http://schemas.microsoft.com/office/powerpoint/2010/main" val="277365699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263" y="3083006"/>
            <a:ext cx="10972800" cy="576262"/>
          </a:xfrm>
        </p:spPr>
        <p:txBody>
          <a:bodyPr/>
          <a:lstStyle/>
          <a:p>
            <a:r>
              <a:rPr lang="en-US" altLang="zh-CN" dirty="0"/>
              <a:t>Android</a:t>
            </a:r>
            <a:r>
              <a:rPr lang="zh-CN" altLang="en-US" dirty="0"/>
              <a:t>为什么会成功？</a:t>
            </a:r>
          </a:p>
        </p:txBody>
      </p:sp>
      <p:sp>
        <p:nvSpPr>
          <p:cNvPr id="63490" name="灯片编号占位符 2"/>
          <p:cNvSpPr>
            <a:spLocks noGrp="1"/>
          </p:cNvSpPr>
          <p:nvPr>
            <p:ph type="sldNum" sz="quarter" idx="4294967295"/>
          </p:nvPr>
        </p:nvSpPr>
        <p:spPr bwMode="auto">
          <a:xfrm>
            <a:off x="11549063" y="6400800"/>
            <a:ext cx="6429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74CB29CA-E23D-42E3-885C-92279EA5161B}" type="slidenum">
              <a:rPr lang="zh-CN" altLang="en-US">
                <a:ea typeface="宋体" pitchFamily="2" charset="-122"/>
              </a:rPr>
              <a:pPr/>
              <a:t>104</a:t>
            </a:fld>
            <a:endParaRPr lang="en-US" altLang="zh-CN">
              <a:ea typeface="宋体" pitchFamily="2" charset="-122"/>
            </a:endParaRPr>
          </a:p>
        </p:txBody>
      </p:sp>
    </p:spTree>
    <p:extLst>
      <p:ext uri="{BB962C8B-B14F-4D97-AF65-F5344CB8AC3E}">
        <p14:creationId xmlns:p14="http://schemas.microsoft.com/office/powerpoint/2010/main" val="113447685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200" dirty="0">
                <a:solidFill>
                  <a:srgbClr val="7030A0"/>
                </a:solidFill>
              </a:rPr>
              <a:t>1.11 Free and Open-Source Operating Systems(</a:t>
            </a:r>
            <a:r>
              <a:rPr lang="zh-CN" altLang="en-US" sz="3200" dirty="0">
                <a:solidFill>
                  <a:srgbClr val="7030A0"/>
                </a:solidFill>
              </a:rPr>
              <a:t>自由和开源操作系统</a:t>
            </a:r>
            <a:r>
              <a:rPr lang="en-US" altLang="zh-CN" sz="3200" dirty="0">
                <a:solidFill>
                  <a:srgbClr val="7030A0"/>
                </a:solidFill>
              </a:rPr>
              <a:t>)</a:t>
            </a:r>
            <a:endParaRPr lang="zh-CN" altLang="en-US" sz="3200" dirty="0">
              <a:solidFill>
                <a:srgbClr val="7030A0"/>
              </a:solidFill>
            </a:endParaRPr>
          </a:p>
        </p:txBody>
      </p:sp>
      <p:sp>
        <p:nvSpPr>
          <p:cNvPr id="2" name="文本占位符 1"/>
          <p:cNvSpPr>
            <a:spLocks noGrp="1"/>
          </p:cNvSpPr>
          <p:nvPr>
            <p:ph type="body" idx="1"/>
          </p:nvPr>
        </p:nvSpPr>
        <p:spPr>
          <a:xfrm>
            <a:off x="1288548" y="4510989"/>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8701764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zh-CN" dirty="0">
                <a:solidFill>
                  <a:srgbClr val="FF3300"/>
                </a:solidFill>
              </a:rPr>
              <a:t> Open-Source Operating Systems</a:t>
            </a:r>
          </a:p>
        </p:txBody>
      </p:sp>
      <p:sp>
        <p:nvSpPr>
          <p:cNvPr id="92163" name="Content Placeholder 2"/>
          <p:cNvSpPr>
            <a:spLocks noGrp="1"/>
          </p:cNvSpPr>
          <p:nvPr>
            <p:ph idx="1"/>
          </p:nvPr>
        </p:nvSpPr>
        <p:spPr/>
        <p:txBody>
          <a:bodyPr/>
          <a:lstStyle/>
          <a:p>
            <a:r>
              <a:rPr lang="en-US" altLang="zh-CN" sz="2000" dirty="0">
                <a:latin typeface="Arial" pitchFamily="34" charset="0"/>
              </a:rPr>
              <a:t>Operating systems made available in source-code format rather than just binary </a:t>
            </a:r>
            <a:r>
              <a:rPr lang="en-US" altLang="zh-CN" sz="2000" dirty="0">
                <a:solidFill>
                  <a:srgbClr val="3366FF"/>
                </a:solidFill>
                <a:latin typeface="Arial" pitchFamily="34" charset="0"/>
              </a:rPr>
              <a:t>closed-source</a:t>
            </a:r>
          </a:p>
          <a:p>
            <a:endParaRPr lang="en-US" altLang="zh-CN" sz="600" dirty="0">
              <a:solidFill>
                <a:srgbClr val="3366FF"/>
              </a:solidFill>
              <a:latin typeface="Arial" pitchFamily="34" charset="0"/>
            </a:endParaRPr>
          </a:p>
          <a:p>
            <a:r>
              <a:rPr lang="en-US" altLang="zh-CN" sz="2000" dirty="0">
                <a:latin typeface="Arial" pitchFamily="34" charset="0"/>
              </a:rPr>
              <a:t>Counter to the </a:t>
            </a:r>
            <a:r>
              <a:rPr lang="en-US" altLang="zh-CN" sz="2000" dirty="0">
                <a:solidFill>
                  <a:srgbClr val="3366FF"/>
                </a:solidFill>
                <a:latin typeface="Arial" pitchFamily="34" charset="0"/>
              </a:rPr>
              <a:t>copy protection </a:t>
            </a:r>
            <a:r>
              <a:rPr lang="en-US" altLang="zh-CN" sz="2000" dirty="0">
                <a:solidFill>
                  <a:srgbClr val="000000"/>
                </a:solidFill>
                <a:latin typeface="Arial" pitchFamily="34" charset="0"/>
              </a:rPr>
              <a:t>and </a:t>
            </a:r>
            <a:r>
              <a:rPr lang="en-US" altLang="zh-CN" sz="2000" dirty="0">
                <a:solidFill>
                  <a:srgbClr val="3366FF"/>
                </a:solidFill>
                <a:latin typeface="Arial" pitchFamily="34" charset="0"/>
              </a:rPr>
              <a:t>Digital Rights Management (DRM) </a:t>
            </a:r>
            <a:r>
              <a:rPr lang="en-US" altLang="zh-CN" sz="2000" dirty="0">
                <a:solidFill>
                  <a:srgbClr val="000000"/>
                </a:solidFill>
                <a:latin typeface="Arial" pitchFamily="34" charset="0"/>
              </a:rPr>
              <a:t>movement</a:t>
            </a:r>
          </a:p>
          <a:p>
            <a:endParaRPr lang="en-US" altLang="zh-CN" sz="600" dirty="0">
              <a:solidFill>
                <a:srgbClr val="000000"/>
              </a:solidFill>
              <a:latin typeface="Arial" pitchFamily="34" charset="0"/>
            </a:endParaRPr>
          </a:p>
          <a:p>
            <a:r>
              <a:rPr lang="en-US" altLang="zh-CN" sz="2000" dirty="0">
                <a:solidFill>
                  <a:srgbClr val="000000"/>
                </a:solidFill>
                <a:latin typeface="Arial" pitchFamily="34" charset="0"/>
              </a:rPr>
              <a:t>Started by </a:t>
            </a:r>
            <a:r>
              <a:rPr lang="en-US" altLang="zh-CN" sz="2000" dirty="0">
                <a:solidFill>
                  <a:srgbClr val="3366FF"/>
                </a:solidFill>
                <a:latin typeface="Arial" pitchFamily="34" charset="0"/>
              </a:rPr>
              <a:t>Free Software Foundation (FSF)</a:t>
            </a:r>
            <a:r>
              <a:rPr lang="en-US" altLang="zh-CN" sz="2000" dirty="0">
                <a:solidFill>
                  <a:srgbClr val="000000"/>
                </a:solidFill>
                <a:latin typeface="Arial" pitchFamily="34" charset="0"/>
              </a:rPr>
              <a:t>, which has </a:t>
            </a:r>
            <a:r>
              <a:rPr lang="ja-JP" altLang="en-US" sz="2000" dirty="0">
                <a:solidFill>
                  <a:srgbClr val="000000"/>
                </a:solidFill>
                <a:latin typeface="Arial" pitchFamily="34" charset="0"/>
              </a:rPr>
              <a:t>“</a:t>
            </a:r>
            <a:r>
              <a:rPr lang="en-US" altLang="ja-JP" sz="2000" dirty="0" err="1">
                <a:solidFill>
                  <a:srgbClr val="000000"/>
                </a:solidFill>
                <a:latin typeface="Arial" pitchFamily="34" charset="0"/>
              </a:rPr>
              <a:t>copyleft</a:t>
            </a:r>
            <a:r>
              <a:rPr lang="ja-JP" altLang="en-US" sz="2000" dirty="0">
                <a:solidFill>
                  <a:srgbClr val="000000"/>
                </a:solidFill>
                <a:latin typeface="Arial" pitchFamily="34" charset="0"/>
              </a:rPr>
              <a:t>”</a:t>
            </a:r>
            <a:r>
              <a:rPr lang="en-US" altLang="ja-JP" sz="2000" dirty="0">
                <a:solidFill>
                  <a:srgbClr val="000000"/>
                </a:solidFill>
                <a:latin typeface="Arial" pitchFamily="34" charset="0"/>
              </a:rPr>
              <a:t> </a:t>
            </a:r>
            <a:r>
              <a:rPr lang="en-US" altLang="ja-JP" sz="2000" dirty="0">
                <a:solidFill>
                  <a:srgbClr val="3366FF"/>
                </a:solidFill>
                <a:latin typeface="Arial" pitchFamily="34" charset="0"/>
              </a:rPr>
              <a:t>GNU Public License (GPL)</a:t>
            </a:r>
          </a:p>
          <a:p>
            <a:endParaRPr lang="en-US" altLang="zh-CN" sz="600" dirty="0">
              <a:solidFill>
                <a:srgbClr val="3366FF"/>
              </a:solidFill>
              <a:latin typeface="Arial" pitchFamily="34" charset="0"/>
            </a:endParaRPr>
          </a:p>
          <a:p>
            <a:r>
              <a:rPr lang="en-US" altLang="zh-CN" sz="2000" dirty="0">
                <a:solidFill>
                  <a:srgbClr val="000000"/>
                </a:solidFill>
                <a:latin typeface="Arial" pitchFamily="34" charset="0"/>
              </a:rPr>
              <a:t>Examples include </a:t>
            </a:r>
            <a:r>
              <a:rPr lang="en-US" altLang="zh-CN" sz="2000" dirty="0">
                <a:solidFill>
                  <a:srgbClr val="3366FF"/>
                </a:solidFill>
                <a:latin typeface="Arial" pitchFamily="34" charset="0"/>
              </a:rPr>
              <a:t>GNU/Linux</a:t>
            </a:r>
            <a:r>
              <a:rPr lang="en-US" altLang="zh-CN" sz="2000" dirty="0">
                <a:latin typeface="Arial" pitchFamily="34" charset="0"/>
              </a:rPr>
              <a:t> and </a:t>
            </a:r>
            <a:r>
              <a:rPr lang="en-US" altLang="zh-CN" sz="2000" dirty="0">
                <a:solidFill>
                  <a:srgbClr val="3366FF"/>
                </a:solidFill>
                <a:latin typeface="Arial" pitchFamily="34" charset="0"/>
              </a:rPr>
              <a:t>BSD UNIX </a:t>
            </a:r>
            <a:r>
              <a:rPr lang="en-US" altLang="zh-CN" sz="2000" dirty="0">
                <a:solidFill>
                  <a:srgbClr val="000000"/>
                </a:solidFill>
                <a:latin typeface="Arial" pitchFamily="34" charset="0"/>
              </a:rPr>
              <a:t>(including core of </a:t>
            </a:r>
            <a:r>
              <a:rPr lang="en-US" altLang="zh-CN" sz="2000" dirty="0">
                <a:solidFill>
                  <a:srgbClr val="3366FF"/>
                </a:solidFill>
                <a:latin typeface="Arial" pitchFamily="34" charset="0"/>
              </a:rPr>
              <a:t>Mac OS X</a:t>
            </a:r>
            <a:r>
              <a:rPr lang="en-US" altLang="zh-CN" sz="2000" dirty="0">
                <a:solidFill>
                  <a:srgbClr val="000000"/>
                </a:solidFill>
                <a:latin typeface="Arial" pitchFamily="34" charset="0"/>
              </a:rPr>
              <a:t>), and many more</a:t>
            </a:r>
          </a:p>
          <a:p>
            <a:r>
              <a:rPr lang="en-US" altLang="zh-CN" sz="2000" dirty="0">
                <a:solidFill>
                  <a:srgbClr val="000000"/>
                </a:solidFill>
                <a:latin typeface="Arial" pitchFamily="34" charset="0"/>
              </a:rPr>
              <a:t>Can use VMM like VMware Player (Free on Windows), </a:t>
            </a:r>
            <a:r>
              <a:rPr lang="en-US" altLang="zh-CN" sz="2000" dirty="0" err="1">
                <a:solidFill>
                  <a:srgbClr val="000000"/>
                </a:solidFill>
                <a:latin typeface="Arial" pitchFamily="34" charset="0"/>
              </a:rPr>
              <a:t>Virtualbox</a:t>
            </a:r>
            <a:r>
              <a:rPr lang="en-US" altLang="zh-CN" sz="2000" dirty="0">
                <a:solidFill>
                  <a:srgbClr val="000000"/>
                </a:solidFill>
                <a:latin typeface="Arial" pitchFamily="34" charset="0"/>
              </a:rPr>
              <a:t> (open source and free on many platforms - </a:t>
            </a:r>
            <a:r>
              <a:rPr lang="en-US" altLang="zh-CN" sz="2000" dirty="0">
                <a:latin typeface="Arial" pitchFamily="34" charset="0"/>
              </a:rPr>
              <a:t>http://www.virtualbox.com) </a:t>
            </a:r>
          </a:p>
          <a:p>
            <a:pPr lvl="1"/>
            <a:r>
              <a:rPr lang="en-US" altLang="zh-CN" sz="1800" dirty="0">
                <a:solidFill>
                  <a:srgbClr val="000000"/>
                </a:solidFill>
                <a:latin typeface="Arial" pitchFamily="34" charset="0"/>
              </a:rPr>
              <a:t>Use to run guest operating systems for exploration</a:t>
            </a:r>
          </a:p>
          <a:p>
            <a:pPr lvl="1"/>
            <a:endParaRPr lang="en-US" altLang="zh-CN" sz="1800" dirty="0">
              <a:solidFill>
                <a:srgbClr val="000000"/>
              </a:solidFill>
              <a:latin typeface="Arial" pitchFamily="34" charset="0"/>
            </a:endParaRPr>
          </a:p>
          <a:p>
            <a:pPr lvl="1"/>
            <a:endParaRPr lang="en-US" altLang="zh-CN" sz="1800" dirty="0">
              <a:solidFill>
                <a:srgbClr val="000000"/>
              </a:solidFill>
              <a:latin typeface="Arial" pitchFamily="34" charset="0"/>
            </a:endParaRPr>
          </a:p>
        </p:txBody>
      </p:sp>
      <p:sp>
        <p:nvSpPr>
          <p:cNvPr id="2" name="文本框 1"/>
          <p:cNvSpPr txBox="1"/>
          <p:nvPr/>
        </p:nvSpPr>
        <p:spPr>
          <a:xfrm>
            <a:off x="3564610" y="5408134"/>
            <a:ext cx="3440624" cy="461665"/>
          </a:xfrm>
          <a:prstGeom prst="rect">
            <a:avLst/>
          </a:prstGeom>
          <a:noFill/>
        </p:spPr>
        <p:txBody>
          <a:bodyPr wrap="square" rtlCol="0">
            <a:spAutoFit/>
          </a:bodyPr>
          <a:lstStyle/>
          <a:p>
            <a:r>
              <a:rPr lang="zh-CN" altLang="en-US" sz="2400" dirty="0">
                <a:solidFill>
                  <a:srgbClr val="7030A0"/>
                </a:solidFill>
                <a:hlinkClick r:id="rId3" action="ppaction://hlinkpres?slideindex=1&amp;slidetitle="/>
              </a:rPr>
              <a:t>在</a:t>
            </a:r>
            <a:r>
              <a:rPr lang="en-US" altLang="zh-CN" sz="2400" dirty="0">
                <a:solidFill>
                  <a:srgbClr val="7030A0"/>
                </a:solidFill>
                <a:hlinkClick r:id="rId3" action="ppaction://hlinkpres?slideindex=1&amp;slidetitle="/>
              </a:rPr>
              <a:t>Linux</a:t>
            </a:r>
            <a:r>
              <a:rPr lang="zh-CN" altLang="en-US" sz="2400" dirty="0">
                <a:solidFill>
                  <a:srgbClr val="7030A0"/>
                </a:solidFill>
                <a:hlinkClick r:id="rId3" action="ppaction://hlinkpres?slideindex=1&amp;slidetitle="/>
              </a:rPr>
              <a:t>概述中介绍</a:t>
            </a:r>
            <a:endParaRPr lang="zh-CN" altLang="en-US" sz="2400" dirty="0">
              <a:solidFill>
                <a:srgbClr val="7030A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altLang="en-US"/>
              <a:t>The Study of Operating Systems</a:t>
            </a:r>
          </a:p>
        </p:txBody>
      </p:sp>
      <p:sp>
        <p:nvSpPr>
          <p:cNvPr id="2" name="内容占位符 1"/>
          <p:cNvSpPr>
            <a:spLocks noGrp="1"/>
          </p:cNvSpPr>
          <p:nvPr>
            <p:ph idx="1"/>
          </p:nvPr>
        </p:nvSpPr>
        <p:spPr>
          <a:xfrm>
            <a:off x="810224" y="1246741"/>
            <a:ext cx="10772176" cy="5138561"/>
          </a:xfrm>
        </p:spPr>
        <p:txBody>
          <a:bodyPr/>
          <a:lstStyle/>
          <a:p>
            <a:pPr>
              <a:spcBef>
                <a:spcPct val="0"/>
              </a:spcBef>
              <a:buClrTx/>
              <a:buSzTx/>
            </a:pPr>
            <a:r>
              <a:rPr kumimoji="0" lang="en-US" altLang="en-US" sz="2000" dirty="0">
                <a:latin typeface="Verdana" panose="020B0604030504040204" pitchFamily="34" charset="0"/>
              </a:rPr>
              <a:t>There has never been a more interesting time to study operating systems, and it has never been easier. The open-source movement has overtaken operating systems, causing many of them to be made available in both source and binary (executable) format. The list of operating systems available in both formats includes Linux, BUSD UNIX, Solaris, and part of </a:t>
            </a:r>
            <a:r>
              <a:rPr kumimoji="0" lang="en-US" altLang="en-US" sz="2000" dirty="0" err="1">
                <a:latin typeface="Verdana" panose="020B0604030504040204" pitchFamily="34" charset="0"/>
              </a:rPr>
              <a:t>macOS</a:t>
            </a:r>
            <a:r>
              <a:rPr kumimoji="0" lang="en-US" altLang="en-US" sz="2000" dirty="0">
                <a:latin typeface="Verdana" panose="020B0604030504040204" pitchFamily="34" charset="0"/>
              </a:rPr>
              <a:t>. The availability of source code allows us to study operating systems from the inside out. Questions that we could once answer only by looking at documentation or the behavior of an operating system we can now answer by examining the code itself.</a:t>
            </a:r>
          </a:p>
          <a:p>
            <a:pPr>
              <a:spcBef>
                <a:spcPct val="0"/>
              </a:spcBef>
              <a:buClrTx/>
              <a:buSzTx/>
            </a:pPr>
            <a:endParaRPr kumimoji="0" lang="en-US" altLang="en-US" sz="2000" dirty="0">
              <a:latin typeface="Verdana" panose="020B0604030504040204" pitchFamily="34" charset="0"/>
            </a:endParaRPr>
          </a:p>
          <a:p>
            <a:pPr>
              <a:spcBef>
                <a:spcPct val="0"/>
              </a:spcBef>
              <a:buClrTx/>
              <a:buSzTx/>
            </a:pPr>
            <a:r>
              <a:rPr kumimoji="0" lang="en-US" altLang="en-US" sz="2000" dirty="0">
                <a:latin typeface="Verdana" panose="020B0604030504040204" pitchFamily="34" charset="0"/>
              </a:rPr>
              <a:t>Operating systems that are no longer commercially viable have been open-sourced as well, enabling us to study how systems operated in a time of fewer CPU, memory, and storage resources. An extensive but incomplete list of open-source operating-system projects is available from http://dmoz.org/Computers/Software/Operating_Systems/Open_Source/</a:t>
            </a:r>
          </a:p>
          <a:p>
            <a:pPr>
              <a:spcBef>
                <a:spcPct val="0"/>
              </a:spcBef>
              <a:buClrTx/>
              <a:buSzTx/>
            </a:pPr>
            <a:endParaRPr kumimoji="0" lang="en-US" altLang="en-US" sz="2000" dirty="0">
              <a:latin typeface="Verdana" panose="020B0604030504040204" pitchFamily="34" charset="0"/>
            </a:endParaRPr>
          </a:p>
          <a:p>
            <a:endParaRPr lang="zh-CN" altLang="en-US" sz="2000" dirty="0"/>
          </a:p>
        </p:txBody>
      </p:sp>
    </p:spTree>
    <p:extLst>
      <p:ext uri="{BB962C8B-B14F-4D97-AF65-F5344CB8AC3E}">
        <p14:creationId xmlns:p14="http://schemas.microsoft.com/office/powerpoint/2010/main" val="1066256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altLang="en-US"/>
              <a:t>The Study of Operating Systems</a:t>
            </a:r>
          </a:p>
        </p:txBody>
      </p:sp>
      <p:sp>
        <p:nvSpPr>
          <p:cNvPr id="2" name="内容占位符 1"/>
          <p:cNvSpPr>
            <a:spLocks noGrp="1"/>
          </p:cNvSpPr>
          <p:nvPr>
            <p:ph idx="1"/>
          </p:nvPr>
        </p:nvSpPr>
        <p:spPr/>
        <p:txBody>
          <a:bodyPr/>
          <a:lstStyle/>
          <a:p>
            <a:pPr>
              <a:spcBef>
                <a:spcPct val="0"/>
              </a:spcBef>
              <a:buClrTx/>
              <a:buSzTx/>
            </a:pPr>
            <a:r>
              <a:rPr kumimoji="0" lang="en-US" altLang="en-US" sz="2000" dirty="0">
                <a:latin typeface="Verdana" panose="020B0604030504040204" pitchFamily="34" charset="0"/>
              </a:rPr>
              <a:t>In addition, the rise of virtualization as a mainstream (and frequently free) computer function makes it possible to run many operating systems on top of one core system. For example, </a:t>
            </a:r>
            <a:r>
              <a:rPr kumimoji="0" lang="en-US" altLang="en-US" sz="2000" dirty="0" err="1">
                <a:latin typeface="Verdana" panose="020B0604030504040204" pitchFamily="34" charset="0"/>
              </a:rPr>
              <a:t>Vmware</a:t>
            </a:r>
            <a:r>
              <a:rPr kumimoji="0" lang="en-US" altLang="en-US" sz="2000" dirty="0">
                <a:latin typeface="Verdana" panose="020B0604030504040204" pitchFamily="34" charset="0"/>
              </a:rPr>
              <a:t> (http://www.vmware.com) </a:t>
            </a:r>
            <a:r>
              <a:rPr kumimoji="0" lang="en-US" altLang="en-US" sz="2000" dirty="0" err="1">
                <a:latin typeface="Verdana" panose="020B0604030504040204" pitchFamily="34" charset="0"/>
              </a:rPr>
              <a:t>providesa</a:t>
            </a:r>
            <a:r>
              <a:rPr kumimoji="0" lang="en-US" altLang="en-US" sz="2000" dirty="0">
                <a:latin typeface="Verdana" panose="020B0604030504040204" pitchFamily="34" charset="0"/>
              </a:rPr>
              <a:t> free “player” for Windows on which hundreds of free “virtual appliances” can run. </a:t>
            </a:r>
            <a:r>
              <a:rPr kumimoji="0" lang="en-US" altLang="en-US" sz="2000" dirty="0" err="1">
                <a:latin typeface="Verdana" panose="020B0604030504040204" pitchFamily="34" charset="0"/>
              </a:rPr>
              <a:t>Virtualbox</a:t>
            </a:r>
            <a:r>
              <a:rPr kumimoji="0" lang="en-US" altLang="en-US" sz="2000" dirty="0">
                <a:latin typeface="Verdana" panose="020B0604030504040204" pitchFamily="34" charset="0"/>
              </a:rPr>
              <a:t> (http://www.virtualbox.com) provides a free, open-source virtual machine manager on many operating systems. Using such tools, students can try out  hundreds of operating systems without dedicated hardware.</a:t>
            </a:r>
          </a:p>
          <a:p>
            <a:pPr>
              <a:spcBef>
                <a:spcPct val="0"/>
              </a:spcBef>
              <a:buClrTx/>
              <a:buSzTx/>
              <a:buFontTx/>
              <a:buNone/>
            </a:pPr>
            <a:endParaRPr kumimoji="0" lang="en-US" altLang="en-US" sz="2000" dirty="0">
              <a:latin typeface="Verdana" panose="020B0604030504040204" pitchFamily="34" charset="0"/>
            </a:endParaRPr>
          </a:p>
          <a:p>
            <a:pPr>
              <a:spcBef>
                <a:spcPct val="0"/>
              </a:spcBef>
              <a:buClrTx/>
              <a:buSzTx/>
            </a:pPr>
            <a:r>
              <a:rPr kumimoji="0" lang="en-US" altLang="en-US" sz="2000" dirty="0">
                <a:latin typeface="Verdana" panose="020B0604030504040204" pitchFamily="34" charset="0"/>
              </a:rPr>
              <a:t>The advent of open-source operating systems has also made it easier to make the move from student to operating-system developer. With some knowledge, some effort, and an Internet connection, a student can even create a new operating-system distribution. Just a few years ago, it was difficult or </a:t>
            </a:r>
            <a:r>
              <a:rPr kumimoji="0" lang="en-US" altLang="en-US" sz="2000" dirty="0" err="1">
                <a:latin typeface="Verdana" panose="020B0604030504040204" pitchFamily="34" charset="0"/>
              </a:rPr>
              <a:t>mpossible</a:t>
            </a:r>
            <a:r>
              <a:rPr kumimoji="0" lang="en-US" altLang="en-US" sz="2000" dirty="0">
                <a:latin typeface="Verdana" panose="020B0604030504040204" pitchFamily="34" charset="0"/>
              </a:rPr>
              <a:t> to get access to source code. Now, such access is limited only by</a:t>
            </a:r>
          </a:p>
          <a:p>
            <a:pPr>
              <a:spcBef>
                <a:spcPct val="0"/>
              </a:spcBef>
              <a:buClrTx/>
              <a:buSzTx/>
              <a:buFontTx/>
              <a:buNone/>
            </a:pPr>
            <a:r>
              <a:rPr kumimoji="0" lang="en-US" altLang="en-US" sz="2000" dirty="0">
                <a:latin typeface="Verdana" panose="020B0604030504040204" pitchFamily="34" charset="0"/>
              </a:rPr>
              <a:t>how much interest, time, and disk space a student has.</a:t>
            </a:r>
          </a:p>
          <a:p>
            <a:endParaRPr lang="zh-CN" altLang="en-US" sz="2000" dirty="0"/>
          </a:p>
        </p:txBody>
      </p:sp>
    </p:spTree>
    <p:extLst>
      <p:ext uri="{BB962C8B-B14F-4D97-AF65-F5344CB8AC3E}">
        <p14:creationId xmlns:p14="http://schemas.microsoft.com/office/powerpoint/2010/main" val="291196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a:t>Summary</a:t>
            </a:r>
            <a:endParaRPr lang="zh-CN" altLang="en-US"/>
          </a:p>
        </p:txBody>
      </p:sp>
      <p:sp>
        <p:nvSpPr>
          <p:cNvPr id="93187" name="Rectangle 3"/>
          <p:cNvSpPr>
            <a:spLocks noGrp="1" noChangeArrowheads="1"/>
          </p:cNvSpPr>
          <p:nvPr>
            <p:ph idx="1"/>
          </p:nvPr>
        </p:nvSpPr>
        <p:spPr/>
        <p:txBody>
          <a:bodyPr/>
          <a:lstStyle/>
          <a:p>
            <a:pPr eaLnBrk="1" hangingPunct="1"/>
            <a:r>
              <a:rPr lang="en-US" altLang="zh-CN">
                <a:latin typeface="Arial" pitchFamily="34" charset="0"/>
                <a:ea typeface="宋体" pitchFamily="2" charset="-122"/>
              </a:rPr>
              <a:t>An </a:t>
            </a:r>
            <a:r>
              <a:rPr lang="en-US" altLang="zh-CN">
                <a:solidFill>
                  <a:srgbClr val="FF3300"/>
                </a:solidFill>
                <a:latin typeface="Arial" pitchFamily="34" charset="0"/>
                <a:ea typeface="宋体" pitchFamily="2" charset="-122"/>
              </a:rPr>
              <a:t>Operating System</a:t>
            </a:r>
            <a:r>
              <a:rPr lang="en-US" altLang="zh-CN">
                <a:latin typeface="Arial" pitchFamily="34" charset="0"/>
                <a:ea typeface="宋体" pitchFamily="2" charset="-122"/>
              </a:rPr>
              <a:t> (from here on OS) is a software (a program) that performs two functions:</a:t>
            </a:r>
          </a:p>
          <a:p>
            <a:pPr lvl="1" eaLnBrk="1" hangingPunct="1"/>
            <a:r>
              <a:rPr lang="en-US" altLang="zh-CN">
                <a:latin typeface="Arial" pitchFamily="34" charset="0"/>
                <a:ea typeface="宋体" pitchFamily="2" charset="-122"/>
              </a:rPr>
              <a:t>it extends the “use” of the computer hardware and</a:t>
            </a:r>
          </a:p>
          <a:p>
            <a:pPr lvl="1" eaLnBrk="1" hangingPunct="1"/>
            <a:r>
              <a:rPr lang="en-US" altLang="zh-CN">
                <a:latin typeface="Arial" pitchFamily="34" charset="0"/>
                <a:ea typeface="宋体" pitchFamily="2" charset="-122"/>
              </a:rPr>
              <a:t>it manage the computer system resources</a:t>
            </a:r>
            <a:endParaRPr lang="zh-CN" altLang="en-US">
              <a:latin typeface="Arial" pitchFamily="34" charset="0"/>
              <a:ea typeface="宋体" pitchFamily="2" charset="-122"/>
            </a:endParaRP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1.1 What Operating System Do </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691280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a:t>Summary</a:t>
            </a:r>
            <a:endParaRPr lang="zh-CN" altLang="en-US"/>
          </a:p>
        </p:txBody>
      </p:sp>
      <p:sp>
        <p:nvSpPr>
          <p:cNvPr id="94211" name="Rectangle 3"/>
          <p:cNvSpPr>
            <a:spLocks noGrp="1" noChangeArrowheads="1"/>
          </p:cNvSpPr>
          <p:nvPr>
            <p:ph idx="1"/>
          </p:nvPr>
        </p:nvSpPr>
        <p:spPr/>
        <p:txBody>
          <a:bodyPr/>
          <a:lstStyle/>
          <a:p>
            <a:r>
              <a:rPr lang="en-US" altLang="zh-CN" sz="2000" dirty="0">
                <a:latin typeface="Arial" pitchFamily="34" charset="0"/>
              </a:rPr>
              <a:t>batch system(</a:t>
            </a:r>
            <a:r>
              <a:rPr lang="zh-CN" altLang="en-US" sz="2000" dirty="0">
                <a:latin typeface="Arial" pitchFamily="34" charset="0"/>
              </a:rPr>
              <a:t>批处理系统</a:t>
            </a:r>
            <a:r>
              <a:rPr lang="en-US" altLang="zh-CN" sz="2000" dirty="0">
                <a:latin typeface="Arial" pitchFamily="34" charset="0"/>
              </a:rPr>
              <a:t>) </a:t>
            </a:r>
            <a:r>
              <a:rPr lang="zh-CN" altLang="en-US" sz="2000" dirty="0">
                <a:latin typeface="Arial" pitchFamily="34" charset="0"/>
              </a:rPr>
              <a:t>、</a:t>
            </a:r>
            <a:r>
              <a:rPr lang="en-US" altLang="zh-CN" sz="2000" dirty="0">
                <a:latin typeface="Arial" pitchFamily="34" charset="0"/>
              </a:rPr>
              <a:t>time-sharing system </a:t>
            </a:r>
            <a:r>
              <a:rPr lang="zh-CN" altLang="en-US" sz="2000" dirty="0">
                <a:latin typeface="Arial" pitchFamily="34" charset="0"/>
              </a:rPr>
              <a:t>（分时系统）、</a:t>
            </a:r>
            <a:r>
              <a:rPr lang="en-US" altLang="zh-CN" sz="2000" dirty="0">
                <a:latin typeface="Arial" pitchFamily="34" charset="0"/>
              </a:rPr>
              <a:t>real-time system </a:t>
            </a:r>
            <a:r>
              <a:rPr lang="zh-CN" altLang="en-US" sz="2000" dirty="0">
                <a:latin typeface="Arial" pitchFamily="34" charset="0"/>
              </a:rPr>
              <a:t>（实时系统）</a:t>
            </a:r>
          </a:p>
          <a:p>
            <a:r>
              <a:rPr lang="en-US" altLang="zh-CN" sz="2000" dirty="0">
                <a:latin typeface="Arial" pitchFamily="34" charset="0"/>
              </a:rPr>
              <a:t>interrupt</a:t>
            </a:r>
            <a:r>
              <a:rPr lang="zh-CN" altLang="en-US" sz="2000" dirty="0">
                <a:latin typeface="Arial" pitchFamily="34" charset="0"/>
              </a:rPr>
              <a:t>（中断）、</a:t>
            </a:r>
            <a:r>
              <a:rPr lang="en-US" altLang="zh-CN" sz="2000" dirty="0">
                <a:latin typeface="Arial" pitchFamily="34" charset="0"/>
              </a:rPr>
              <a:t>trap</a:t>
            </a:r>
            <a:r>
              <a:rPr lang="zh-CN" altLang="en-US" sz="2000" dirty="0">
                <a:latin typeface="Arial" pitchFamily="34" charset="0"/>
              </a:rPr>
              <a:t>（陷入）</a:t>
            </a:r>
          </a:p>
          <a:p>
            <a:r>
              <a:rPr lang="en-US" altLang="zh-CN" sz="2000" dirty="0">
                <a:latin typeface="Arial" pitchFamily="34" charset="0"/>
              </a:rPr>
              <a:t>kernel</a:t>
            </a:r>
            <a:r>
              <a:rPr lang="zh-CN" altLang="en-US" sz="2000" dirty="0">
                <a:latin typeface="Arial" pitchFamily="34" charset="0"/>
              </a:rPr>
              <a:t>（内核）、</a:t>
            </a:r>
            <a:r>
              <a:rPr lang="en-US" altLang="zh-CN" sz="2000" dirty="0">
                <a:latin typeface="Arial" pitchFamily="34" charset="0"/>
              </a:rPr>
              <a:t>microkernel</a:t>
            </a:r>
            <a:r>
              <a:rPr lang="zh-CN" altLang="en-US" sz="2000" dirty="0">
                <a:latin typeface="Arial" pitchFamily="34" charset="0"/>
              </a:rPr>
              <a:t>（微内核）、</a:t>
            </a:r>
            <a:r>
              <a:rPr lang="en-US" altLang="zh-CN" sz="2000" dirty="0">
                <a:latin typeface="Arial" pitchFamily="34" charset="0"/>
              </a:rPr>
              <a:t>monolithic kernel</a:t>
            </a:r>
            <a:r>
              <a:rPr lang="zh-CN" altLang="en-US" sz="2000" dirty="0">
                <a:latin typeface="Arial" pitchFamily="34" charset="0"/>
              </a:rPr>
              <a:t>（单内核）</a:t>
            </a:r>
          </a:p>
          <a:p>
            <a:r>
              <a:rPr lang="en-US" altLang="zh-CN" sz="2000" dirty="0">
                <a:latin typeface="Arial" pitchFamily="34" charset="0"/>
              </a:rPr>
              <a:t>multiprogramming</a:t>
            </a:r>
            <a:r>
              <a:rPr lang="zh-CN" altLang="en-US" sz="2000" dirty="0">
                <a:latin typeface="Arial" pitchFamily="34" charset="0"/>
              </a:rPr>
              <a:t>（多道程序设计）</a:t>
            </a:r>
          </a:p>
          <a:p>
            <a:r>
              <a:rPr lang="en-US" altLang="zh-CN" sz="2000" dirty="0">
                <a:latin typeface="Arial" pitchFamily="34" charset="0"/>
              </a:rPr>
              <a:t>privileged instruction</a:t>
            </a:r>
            <a:r>
              <a:rPr lang="zh-CN" altLang="en-US" sz="2000" dirty="0">
                <a:latin typeface="Arial" pitchFamily="34" charset="0"/>
              </a:rPr>
              <a:t>（特权指令）</a:t>
            </a:r>
          </a:p>
          <a:p>
            <a:r>
              <a:rPr lang="en-US" altLang="zh-CN" sz="2000" dirty="0">
                <a:latin typeface="Arial" pitchFamily="34" charset="0"/>
              </a:rPr>
              <a:t>kernel mode</a:t>
            </a:r>
            <a:r>
              <a:rPr lang="zh-CN" altLang="en-US" sz="2000" dirty="0">
                <a:latin typeface="Arial" pitchFamily="34" charset="0"/>
              </a:rPr>
              <a:t>（内核模式）、</a:t>
            </a:r>
            <a:r>
              <a:rPr lang="en-US" altLang="zh-CN" sz="2000" dirty="0">
                <a:latin typeface="Arial" pitchFamily="34" charset="0"/>
              </a:rPr>
              <a:t>user mode</a:t>
            </a:r>
            <a:r>
              <a:rPr lang="zh-CN" altLang="en-US" sz="2000" dirty="0">
                <a:latin typeface="Arial" pitchFamily="34" charset="0"/>
              </a:rPr>
              <a:t>（用户模式）</a:t>
            </a:r>
          </a:p>
          <a:p>
            <a:r>
              <a:rPr lang="en-US" altLang="zh-CN" sz="2000" dirty="0">
                <a:latin typeface="Arial" pitchFamily="34" charset="0"/>
              </a:rPr>
              <a:t>symmetric multiprocessing</a:t>
            </a:r>
            <a:r>
              <a:rPr lang="zh-CN" altLang="en-US" sz="2000" dirty="0">
                <a:latin typeface="Arial" pitchFamily="34" charset="0"/>
              </a:rPr>
              <a:t>（</a:t>
            </a:r>
            <a:r>
              <a:rPr lang="en-US" altLang="zh-CN" sz="2000" dirty="0">
                <a:latin typeface="Arial" pitchFamily="34" charset="0"/>
              </a:rPr>
              <a:t>SMP </a:t>
            </a:r>
            <a:r>
              <a:rPr lang="zh-CN" altLang="en-US" sz="2000" dirty="0">
                <a:latin typeface="Arial" pitchFamily="34" charset="0"/>
              </a:rPr>
              <a:t>对称多处理器）</a:t>
            </a:r>
          </a:p>
          <a:p>
            <a:r>
              <a:rPr lang="en-US" altLang="zh-CN" sz="2000" dirty="0">
                <a:latin typeface="Arial" pitchFamily="34" charset="0"/>
              </a:rPr>
              <a:t>swapping</a:t>
            </a:r>
            <a:r>
              <a:rPr lang="zh-CN" altLang="en-US" sz="2000" dirty="0">
                <a:latin typeface="Arial" pitchFamily="34" charset="0"/>
              </a:rPr>
              <a:t>（交换）</a:t>
            </a:r>
          </a:p>
          <a:p>
            <a:r>
              <a:rPr lang="en-US" altLang="zh-CN" sz="2000" dirty="0">
                <a:latin typeface="Arial" pitchFamily="34" charset="0"/>
              </a:rPr>
              <a:t>system call</a:t>
            </a:r>
            <a:r>
              <a:rPr lang="zh-CN" altLang="en-US" sz="2000" dirty="0">
                <a:latin typeface="Arial" pitchFamily="34" charset="0"/>
              </a:rPr>
              <a:t>（系统调用）</a:t>
            </a:r>
            <a:endParaRPr lang="en-US" altLang="zh-CN" sz="2000" dirty="0">
              <a:latin typeface="Arial" pitchFamily="34" charset="0"/>
            </a:endParaRPr>
          </a:p>
          <a:p>
            <a:r>
              <a:rPr lang="en-US" altLang="zh-CN" dirty="0">
                <a:solidFill>
                  <a:srgbClr val="FF3300"/>
                </a:solidFill>
              </a:rPr>
              <a:t>Cloud Computing </a:t>
            </a:r>
            <a:r>
              <a:rPr lang="zh-CN" altLang="en-US" dirty="0">
                <a:solidFill>
                  <a:srgbClr val="FF3300"/>
                </a:solidFill>
              </a:rPr>
              <a:t>（</a:t>
            </a:r>
            <a:r>
              <a:rPr lang="zh-CN" altLang="en-US" dirty="0">
                <a:solidFill>
                  <a:srgbClr val="FF0000"/>
                </a:solidFill>
                <a:latin typeface="Arial" pitchFamily="34" charset="0"/>
              </a:rPr>
              <a:t>云计算）</a:t>
            </a:r>
          </a:p>
          <a:p>
            <a:pPr eaLnBrk="1" hangingPunct="1"/>
            <a:endParaRPr lang="zh-CN" altLang="en-US" sz="2000" dirty="0">
              <a:latin typeface="Arial" pitchFamily="34" charset="0"/>
              <a:ea typeface="宋体" pitchFamily="2" charset="-122"/>
            </a:endParaRPr>
          </a:p>
        </p:txBody>
      </p:sp>
    </p:spTree>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a:t>Homework</a:t>
            </a:r>
          </a:p>
        </p:txBody>
      </p:sp>
      <p:sp>
        <p:nvSpPr>
          <p:cNvPr id="95235" name="Rectangle 3"/>
          <p:cNvSpPr>
            <a:spLocks noGrp="1" noChangeArrowheads="1"/>
          </p:cNvSpPr>
          <p:nvPr>
            <p:ph idx="1"/>
          </p:nvPr>
        </p:nvSpPr>
        <p:spPr>
          <a:xfrm>
            <a:off x="810224" y="617731"/>
            <a:ext cx="10772176" cy="4530725"/>
          </a:xfrm>
        </p:spPr>
        <p:txBody>
          <a:bodyPr/>
          <a:lstStyle/>
          <a:p>
            <a:pPr eaLnBrk="1" hangingPunct="1"/>
            <a:endParaRPr lang="zh-CN" altLang="en-US" sz="1800" dirty="0">
              <a:latin typeface="Arial" pitchFamily="34" charset="0"/>
              <a:ea typeface="宋体" pitchFamily="2" charset="-122"/>
            </a:endParaRPr>
          </a:p>
          <a:p>
            <a:pPr eaLnBrk="1" hangingPunct="1"/>
            <a:r>
              <a:rPr lang="zh-CN" altLang="en-US" dirty="0">
                <a:solidFill>
                  <a:srgbClr val="FF3300"/>
                </a:solidFill>
                <a:latin typeface="Arial" pitchFamily="34" charset="0"/>
                <a:ea typeface="宋体" pitchFamily="2" charset="-122"/>
              </a:rPr>
              <a:t>书后习题</a:t>
            </a:r>
            <a:r>
              <a:rPr lang="en-US" altLang="zh-CN" dirty="0">
                <a:solidFill>
                  <a:srgbClr val="FF3300"/>
                </a:solidFill>
                <a:latin typeface="Arial" pitchFamily="34" charset="0"/>
                <a:ea typeface="宋体" pitchFamily="2" charset="-122"/>
              </a:rPr>
              <a:t>1.4</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1.17</a:t>
            </a: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en-US" altLang="zh-CN" dirty="0">
                <a:solidFill>
                  <a:srgbClr val="FF3300"/>
                </a:solidFill>
                <a:latin typeface="Arial" pitchFamily="34" charset="0"/>
                <a:ea typeface="宋体" pitchFamily="2" charset="-122"/>
              </a:rPr>
              <a:t>10</a:t>
            </a:r>
            <a:r>
              <a:rPr lang="zh-CN" altLang="en-US" dirty="0">
                <a:solidFill>
                  <a:srgbClr val="FF3300"/>
                </a:solidFill>
                <a:latin typeface="Arial" pitchFamily="34" charset="0"/>
                <a:ea typeface="宋体" pitchFamily="2" charset="-122"/>
              </a:rPr>
              <a:t>月</a:t>
            </a:r>
            <a:r>
              <a:rPr lang="en-US" altLang="zh-CN" dirty="0">
                <a:solidFill>
                  <a:srgbClr val="FF3300"/>
                </a:solidFill>
                <a:latin typeface="Arial" pitchFamily="34" charset="0"/>
                <a:ea typeface="宋体" pitchFamily="2" charset="-122"/>
              </a:rPr>
              <a:t>1</a:t>
            </a:r>
            <a:r>
              <a:rPr lang="zh-CN" altLang="en-US" dirty="0">
                <a:solidFill>
                  <a:srgbClr val="FF3300"/>
                </a:solidFill>
                <a:latin typeface="Arial" pitchFamily="34" charset="0"/>
                <a:ea typeface="宋体" pitchFamily="2" charset="-122"/>
              </a:rPr>
              <a:t>日晚上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点前提交作业</a:t>
            </a:r>
            <a:endParaRPr lang="en-US" altLang="zh-CN"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通过“学在浙大”提交作业</a:t>
            </a:r>
            <a:endParaRPr lang="en-US" altLang="zh-CN" sz="1600"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上传文件时，</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名字</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填</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1"</a:t>
            </a:r>
            <a:r>
              <a:rPr lang="zh-CN" altLang="en-US" sz="1600" dirty="0">
                <a:solidFill>
                  <a:srgbClr val="FF3300"/>
                </a:solidFill>
                <a:latin typeface="Arial" pitchFamily="34" charset="0"/>
                <a:ea typeface="宋体" pitchFamily="2" charset="-122"/>
              </a:rPr>
              <a:t>、</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2" </a:t>
            </a:r>
            <a:r>
              <a:rPr lang="zh-CN" altLang="en-US" sz="1600" dirty="0">
                <a:solidFill>
                  <a:srgbClr val="FF3300"/>
                </a:solidFill>
                <a:latin typeface="Arial" pitchFamily="34" charset="0"/>
                <a:ea typeface="宋体" pitchFamily="2" charset="-122"/>
              </a:rPr>
              <a:t>等，</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姓氏</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请填</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个人姓名</a:t>
            </a:r>
            <a:r>
              <a:rPr lang="en-US" altLang="zh-CN" sz="1600" dirty="0">
                <a:solidFill>
                  <a:srgbClr val="FF3300"/>
                </a:solidFill>
                <a:latin typeface="Arial" pitchFamily="34" charset="0"/>
                <a:ea typeface="宋体" pitchFamily="2" charset="-122"/>
              </a:rPr>
              <a:t>“</a:t>
            </a: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文件名以“学号</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姓名</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x</a:t>
            </a:r>
            <a:r>
              <a:rPr lang="zh-CN" altLang="en-US" sz="1600" dirty="0">
                <a:solidFill>
                  <a:srgbClr val="FF3300"/>
                </a:solidFill>
                <a:latin typeface="Arial" pitchFamily="34" charset="0"/>
                <a:ea typeface="宋体" pitchFamily="2" charset="-122"/>
              </a:rPr>
              <a:t>”命名，例如“</a:t>
            </a:r>
            <a:r>
              <a:rPr lang="en-US" altLang="zh-CN" sz="1600" dirty="0">
                <a:solidFill>
                  <a:srgbClr val="FF3300"/>
                </a:solidFill>
                <a:latin typeface="Arial" pitchFamily="34" charset="0"/>
                <a:ea typeface="宋体" pitchFamily="2" charset="-122"/>
              </a:rPr>
              <a:t>3170100000-</a:t>
            </a:r>
            <a:r>
              <a:rPr lang="zh-CN" altLang="en-US" sz="1600" dirty="0">
                <a:solidFill>
                  <a:srgbClr val="FF3300"/>
                </a:solidFill>
                <a:latin typeface="Arial" pitchFamily="34" charset="0"/>
                <a:ea typeface="宋体" pitchFamily="2" charset="-122"/>
              </a:rPr>
              <a:t>张三</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1</a:t>
            </a:r>
            <a:r>
              <a:rPr lang="zh-CN" altLang="en-US" sz="1600" dirty="0">
                <a:solidFill>
                  <a:srgbClr val="FF3300"/>
                </a:solidFill>
                <a:latin typeface="Arial" pitchFamily="34" charset="0"/>
                <a:ea typeface="宋体" pitchFamily="2" charset="-122"/>
              </a:rPr>
              <a:t>”</a:t>
            </a:r>
            <a:endParaRPr lang="en-US" altLang="zh-CN" sz="1600"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有问题可询问</a:t>
            </a:r>
            <a:r>
              <a:rPr lang="en-US" altLang="zh-CN" sz="1600" dirty="0">
                <a:solidFill>
                  <a:srgbClr val="FF3300"/>
                </a:solidFill>
                <a:latin typeface="Arial" pitchFamily="34" charset="0"/>
                <a:ea typeface="宋体" pitchFamily="2" charset="-122"/>
              </a:rPr>
              <a:t>TA </a:t>
            </a:r>
            <a:r>
              <a:rPr lang="zh-CN" altLang="en-US" sz="1600" dirty="0">
                <a:solidFill>
                  <a:srgbClr val="FF3300"/>
                </a:solidFill>
                <a:latin typeface="Arial" pitchFamily="34" charset="0"/>
                <a:ea typeface="宋体" pitchFamily="2" charset="-122"/>
                <a:sym typeface="Times New Roman" panose="02020603050405020304" pitchFamily="18" charset="0"/>
              </a:rPr>
              <a:t>曾奕久     </a:t>
            </a:r>
            <a:r>
              <a:rPr lang="en-US" altLang="zh-CN" sz="1600" dirty="0">
                <a:solidFill>
                  <a:srgbClr val="FF3300"/>
                </a:solidFill>
                <a:latin typeface="Arial" pitchFamily="34" charset="0"/>
                <a:ea typeface="宋体" pitchFamily="2" charset="-122"/>
                <a:sym typeface="Times New Roman" panose="02020603050405020304" pitchFamily="18" charset="0"/>
              </a:rPr>
              <a:t>18888921519  22221190@zju.edu.cn</a:t>
            </a:r>
            <a:endParaRPr lang="zh-CN" altLang="en-US" sz="1600" dirty="0">
              <a:solidFill>
                <a:srgbClr val="FF3300"/>
              </a:solidFill>
              <a:latin typeface="Arial" pitchFamily="34" charset="0"/>
              <a:ea typeface="宋体" pitchFamily="2" charset="-122"/>
            </a:endParaRP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1081" y="1508246"/>
            <a:ext cx="7588189" cy="197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5542" y="2263936"/>
            <a:ext cx="5727455" cy="277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ctrTitle"/>
          </p:nvPr>
        </p:nvSpPr>
        <p:spPr/>
        <p:txBody>
          <a:bodyPr/>
          <a:lstStyle/>
          <a:p>
            <a:pPr eaLnBrk="1" hangingPunct="1"/>
            <a:r>
              <a:rPr lang="en-US" altLang="zh-CN"/>
              <a:t>End of Chapter 1</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What Operating System Do? </a:t>
            </a:r>
          </a:p>
        </p:txBody>
      </p:sp>
      <p:sp>
        <p:nvSpPr>
          <p:cNvPr id="8195"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A program</a:t>
            </a:r>
            <a:r>
              <a:rPr lang="en-US" altLang="zh-CN" sz="2400" dirty="0">
                <a:solidFill>
                  <a:srgbClr val="0000CC"/>
                </a:solidFill>
                <a:latin typeface="Arial" pitchFamily="34" charset="0"/>
                <a:ea typeface="宋体" pitchFamily="2" charset="-122"/>
              </a:rPr>
              <a:t> that acts as an intermediary between a user of a computer and the computer hardware</a:t>
            </a:r>
            <a:r>
              <a:rPr lang="en-US" altLang="zh-CN" sz="2400" dirty="0">
                <a:latin typeface="Arial" pitchFamily="34" charset="0"/>
                <a:ea typeface="宋体" pitchFamily="2" charset="-122"/>
              </a:rPr>
              <a:t>.</a:t>
            </a:r>
          </a:p>
          <a:p>
            <a:pPr eaLnBrk="1" hangingPunct="1"/>
            <a:r>
              <a:rPr lang="en-US" altLang="zh-CN" sz="2400" dirty="0">
                <a:latin typeface="Arial" pitchFamily="34" charset="0"/>
                <a:ea typeface="宋体" pitchFamily="2" charset="-122"/>
              </a:rPr>
              <a:t>Operating system goals:</a:t>
            </a:r>
          </a:p>
          <a:p>
            <a:pPr lvl="1" eaLnBrk="1" hangingPunct="1"/>
            <a:r>
              <a:rPr lang="en-US" altLang="zh-CN" dirty="0">
                <a:solidFill>
                  <a:srgbClr val="0000FF"/>
                </a:solidFill>
                <a:latin typeface="Arial" pitchFamily="34" charset="0"/>
                <a:ea typeface="宋体" pitchFamily="2" charset="-122"/>
              </a:rPr>
              <a:t>Execute user programs and make solving user problems easier</a:t>
            </a:r>
            <a:r>
              <a:rPr lang="en-US" altLang="zh-CN" dirty="0">
                <a:latin typeface="Arial" pitchFamily="34" charset="0"/>
                <a:ea typeface="宋体" pitchFamily="2" charset="-122"/>
              </a:rPr>
              <a:t>.</a:t>
            </a:r>
          </a:p>
          <a:p>
            <a:pPr lvl="1" eaLnBrk="1" hangingPunct="1"/>
            <a:r>
              <a:rPr lang="en-US" altLang="zh-CN" dirty="0">
                <a:latin typeface="Arial" pitchFamily="34" charset="0"/>
                <a:ea typeface="宋体" pitchFamily="2" charset="-122"/>
              </a:rPr>
              <a:t>Make the computer system </a:t>
            </a:r>
            <a:r>
              <a:rPr lang="en-US" altLang="zh-CN" dirty="0">
                <a:solidFill>
                  <a:srgbClr val="FF0000"/>
                </a:solidFill>
                <a:latin typeface="Arial" pitchFamily="34" charset="0"/>
                <a:ea typeface="宋体" pitchFamily="2" charset="-122"/>
              </a:rPr>
              <a:t>convenient</a:t>
            </a:r>
            <a:r>
              <a:rPr lang="en-US" altLang="zh-CN" dirty="0">
                <a:latin typeface="Arial" pitchFamily="34" charset="0"/>
                <a:ea typeface="宋体" pitchFamily="2" charset="-122"/>
              </a:rPr>
              <a:t> to use.</a:t>
            </a:r>
          </a:p>
          <a:p>
            <a:pPr lvl="1" eaLnBrk="1" hangingPunct="1"/>
            <a:r>
              <a:rPr lang="en-US" altLang="zh-CN" dirty="0">
                <a:latin typeface="Arial" pitchFamily="34" charset="0"/>
                <a:ea typeface="宋体" pitchFamily="2" charset="-122"/>
              </a:rPr>
              <a:t>Use the computer hardware in an</a:t>
            </a:r>
            <a:r>
              <a:rPr lang="en-US" altLang="zh-CN" dirty="0">
                <a:solidFill>
                  <a:srgbClr val="FF3300"/>
                </a:solidFill>
                <a:latin typeface="Arial" pitchFamily="34" charset="0"/>
                <a:ea typeface="宋体" pitchFamily="2" charset="-122"/>
              </a:rPr>
              <a:t> efficient</a:t>
            </a:r>
            <a:r>
              <a:rPr lang="en-US" altLang="zh-CN" dirty="0">
                <a:latin typeface="Arial" pitchFamily="34" charset="0"/>
                <a:ea typeface="宋体" pitchFamily="2" charset="-122"/>
              </a:rPr>
              <a:t> manner.</a:t>
            </a:r>
          </a:p>
        </p:txBody>
      </p:sp>
      <p:grpSp>
        <p:nvGrpSpPr>
          <p:cNvPr id="8196" name="组合 11"/>
          <p:cNvGrpSpPr>
            <a:grpSpLocks/>
          </p:cNvGrpSpPr>
          <p:nvPr/>
        </p:nvGrpSpPr>
        <p:grpSpPr bwMode="auto">
          <a:xfrm>
            <a:off x="2917826" y="4789489"/>
            <a:ext cx="6513513" cy="1419225"/>
            <a:chOff x="1600200" y="4419600"/>
            <a:chExt cx="6858000" cy="1600200"/>
          </a:xfrm>
        </p:grpSpPr>
        <p:sp>
          <p:nvSpPr>
            <p:cNvPr id="8197" name="Rectangle 10"/>
            <p:cNvSpPr>
              <a:spLocks noChangeArrowheads="1"/>
            </p:cNvSpPr>
            <p:nvPr/>
          </p:nvSpPr>
          <p:spPr bwMode="auto">
            <a:xfrm>
              <a:off x="5334000" y="4419600"/>
              <a:ext cx="3124200" cy="16002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8198" name="Rectangle 9"/>
            <p:cNvSpPr>
              <a:spLocks noChangeArrowheads="1"/>
            </p:cNvSpPr>
            <p:nvPr/>
          </p:nvSpPr>
          <p:spPr bwMode="auto">
            <a:xfrm>
              <a:off x="1600200" y="4419600"/>
              <a:ext cx="1752600" cy="16002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8199" name="Object 5"/>
            <p:cNvGraphicFramePr>
              <a:graphicFrameLocks noChangeAspect="1"/>
            </p:cNvGraphicFramePr>
            <p:nvPr/>
          </p:nvGraphicFramePr>
          <p:xfrm>
            <a:off x="2201863" y="4648200"/>
            <a:ext cx="693737" cy="968375"/>
          </p:xfrm>
          <a:graphic>
            <a:graphicData uri="http://schemas.openxmlformats.org/presentationml/2006/ole">
              <mc:AlternateContent xmlns:mc="http://schemas.openxmlformats.org/markup-compatibility/2006">
                <mc:Choice xmlns:v="urn:schemas-microsoft-com:vml" Requires="v">
                  <p:oleObj name="Visio" r:id="rId2" imgW="693811" imgH="968353" progId="Visio.Drawing.11">
                    <p:embed/>
                  </p:oleObj>
                </mc:Choice>
                <mc:Fallback>
                  <p:oleObj name="Visio" r:id="rId2" imgW="693811" imgH="968353"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863" y="4648200"/>
                          <a:ext cx="693737"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0" name="Text Box 5"/>
            <p:cNvSpPr txBox="1">
              <a:spLocks noChangeArrowheads="1"/>
            </p:cNvSpPr>
            <p:nvPr/>
          </p:nvSpPr>
          <p:spPr bwMode="auto">
            <a:xfrm>
              <a:off x="1752600" y="5562600"/>
              <a:ext cx="70751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User</a:t>
              </a:r>
            </a:p>
          </p:txBody>
        </p:sp>
        <p:pic>
          <p:nvPicPr>
            <p:cNvPr id="8201" name="Picture 6" descr="mother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572000"/>
              <a:ext cx="21209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7"/>
            <p:cNvSpPr>
              <a:spLocks noChangeArrowheads="1"/>
            </p:cNvSpPr>
            <p:nvPr/>
          </p:nvSpPr>
          <p:spPr bwMode="auto">
            <a:xfrm>
              <a:off x="3352800" y="4419600"/>
              <a:ext cx="1981200" cy="1600200"/>
            </a:xfrm>
            <a:prstGeom prst="rect">
              <a:avLst/>
            </a:prstGeom>
            <a:solidFill>
              <a:srgbClr val="3399FF"/>
            </a:solidFill>
            <a:ln w="9525">
              <a:solidFill>
                <a:schemeClr val="tx1"/>
              </a:solidFill>
              <a:miter lim="800000"/>
              <a:headEnd/>
              <a:tailEnd/>
            </a:ln>
          </p:spPr>
          <p:txBody>
            <a:bodyPr wrap="none" anchor="ctr"/>
            <a:lstStyle/>
            <a:p>
              <a:r>
                <a:rPr lang="en-US" altLang="zh-TW" b="1">
                  <a:solidFill>
                    <a:schemeClr val="bg1"/>
                  </a:solidFill>
                  <a:ea typeface="PMingLiU" pitchFamily="18" charset="-120"/>
                </a:rPr>
                <a:t>Operating</a:t>
              </a:r>
            </a:p>
            <a:p>
              <a:r>
                <a:rPr lang="en-US" altLang="zh-TW" b="1">
                  <a:solidFill>
                    <a:schemeClr val="bg1"/>
                  </a:solidFill>
                  <a:ea typeface="PMingLiU" pitchFamily="18" charset="-120"/>
                </a:rPr>
                <a:t>System</a:t>
              </a:r>
            </a:p>
          </p:txBody>
        </p:sp>
        <p:sp>
          <p:nvSpPr>
            <p:cNvPr id="8203" name="Text Box 8"/>
            <p:cNvSpPr txBox="1">
              <a:spLocks noChangeArrowheads="1"/>
            </p:cNvSpPr>
            <p:nvPr/>
          </p:nvSpPr>
          <p:spPr bwMode="auto">
            <a:xfrm>
              <a:off x="7162800" y="5562600"/>
              <a:ext cx="124760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Hardware</a:t>
              </a:r>
            </a:p>
          </p:txBody>
        </p:sp>
      </p:grpSp>
      <p:pic>
        <p:nvPicPr>
          <p:cNvPr id="12" name="图片 11"/>
          <p:cNvPicPr>
            <a:picLocks noChangeAspect="1"/>
          </p:cNvPicPr>
          <p:nvPr/>
        </p:nvPicPr>
        <p:blipFill>
          <a:blip r:embed="rId5"/>
          <a:stretch>
            <a:fillRect/>
          </a:stretch>
        </p:blipFill>
        <p:spPr>
          <a:xfrm>
            <a:off x="11204269" y="80165"/>
            <a:ext cx="909644" cy="485779"/>
          </a:xfrm>
          <a:prstGeom prst="rect">
            <a:avLst/>
          </a:prstGeom>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a:t>Computer System Structure</a:t>
            </a:r>
          </a:p>
        </p:txBody>
      </p:sp>
      <p:sp>
        <p:nvSpPr>
          <p:cNvPr id="9219" name="Rectangle 3"/>
          <p:cNvSpPr>
            <a:spLocks noGrp="1" noChangeArrowheads="1"/>
          </p:cNvSpPr>
          <p:nvPr>
            <p:ph idx="1"/>
          </p:nvPr>
        </p:nvSpPr>
        <p:spPr/>
        <p:txBody>
          <a:bodyPr/>
          <a:lstStyle/>
          <a:p>
            <a:pPr eaLnBrk="1" hangingPunct="1"/>
            <a:r>
              <a:rPr lang="en-US" altLang="zh-CN" sz="2000" dirty="0">
                <a:latin typeface="Arial" pitchFamily="34" charset="0"/>
                <a:ea typeface="宋体" pitchFamily="2" charset="-122"/>
              </a:rPr>
              <a:t>Computer system can be divided into </a:t>
            </a:r>
            <a:r>
              <a:rPr lang="en-US" altLang="zh-CN" sz="2000" dirty="0">
                <a:solidFill>
                  <a:srgbClr val="FF0000"/>
                </a:solidFill>
                <a:latin typeface="Arial" pitchFamily="34" charset="0"/>
                <a:ea typeface="宋体" pitchFamily="2" charset="-122"/>
              </a:rPr>
              <a:t>four </a:t>
            </a:r>
            <a:r>
              <a:rPr lang="en-US" altLang="zh-CN" sz="2000" dirty="0">
                <a:latin typeface="Arial" pitchFamily="34" charset="0"/>
                <a:ea typeface="宋体" pitchFamily="2" charset="-122"/>
              </a:rPr>
              <a:t>components</a:t>
            </a:r>
          </a:p>
          <a:p>
            <a:pPr lvl="1" eaLnBrk="1" hangingPunct="1"/>
            <a:r>
              <a:rPr lang="en-US" altLang="zh-CN" sz="2000" dirty="0">
                <a:solidFill>
                  <a:srgbClr val="FF0000"/>
                </a:solidFill>
                <a:latin typeface="Arial" pitchFamily="34" charset="0"/>
                <a:ea typeface="宋体" pitchFamily="2" charset="-122"/>
              </a:rPr>
              <a:t>Hardware </a:t>
            </a:r>
            <a:r>
              <a:rPr lang="en-US" altLang="zh-CN" sz="2000" dirty="0">
                <a:latin typeface="Arial" pitchFamily="34" charset="0"/>
                <a:ea typeface="宋体" pitchFamily="2" charset="-122"/>
              </a:rPr>
              <a:t>– provides basic computing resources</a:t>
            </a:r>
          </a:p>
          <a:p>
            <a:pPr lvl="2" eaLnBrk="1" hangingPunct="1"/>
            <a:r>
              <a:rPr lang="en-US" altLang="zh-CN" dirty="0">
                <a:latin typeface="Arial" pitchFamily="34" charset="0"/>
                <a:ea typeface="宋体" pitchFamily="2" charset="-122"/>
              </a:rPr>
              <a:t>CPU, memory, I/O devices</a:t>
            </a:r>
          </a:p>
          <a:p>
            <a:pPr lvl="1" eaLnBrk="1" hangingPunct="1"/>
            <a:r>
              <a:rPr lang="en-US" altLang="zh-CN" sz="2000" dirty="0">
                <a:solidFill>
                  <a:srgbClr val="FF0000"/>
                </a:solidFill>
                <a:latin typeface="Arial" pitchFamily="34" charset="0"/>
                <a:ea typeface="宋体" pitchFamily="2" charset="-122"/>
              </a:rPr>
              <a:t>Operating system</a:t>
            </a:r>
          </a:p>
          <a:p>
            <a:pPr lvl="2" eaLnBrk="1" hangingPunct="1"/>
            <a:r>
              <a:rPr lang="en-US" altLang="zh-CN" dirty="0">
                <a:latin typeface="Arial" pitchFamily="34" charset="0"/>
                <a:ea typeface="宋体" pitchFamily="2" charset="-122"/>
              </a:rPr>
              <a:t>Controls and coordinates use of hardware among various applications and users</a:t>
            </a:r>
          </a:p>
          <a:p>
            <a:pPr lvl="1" eaLnBrk="1" hangingPunct="1"/>
            <a:r>
              <a:rPr lang="en-US" altLang="zh-CN" sz="2000" dirty="0">
                <a:solidFill>
                  <a:srgbClr val="FF0000"/>
                </a:solidFill>
                <a:latin typeface="Arial" pitchFamily="34" charset="0"/>
                <a:ea typeface="宋体" pitchFamily="2" charset="-122"/>
              </a:rPr>
              <a:t>Application programs</a:t>
            </a:r>
            <a:r>
              <a:rPr lang="en-US" altLang="zh-CN" sz="2000" dirty="0">
                <a:latin typeface="Arial" pitchFamily="34" charset="0"/>
                <a:ea typeface="宋体" pitchFamily="2" charset="-122"/>
              </a:rPr>
              <a:t> – define the ways in which the system resources are used to solve the computing problems of the users</a:t>
            </a:r>
          </a:p>
          <a:p>
            <a:pPr lvl="2" eaLnBrk="1" hangingPunct="1"/>
            <a:r>
              <a:rPr lang="en-US" altLang="zh-CN" dirty="0">
                <a:latin typeface="Arial" pitchFamily="34" charset="0"/>
                <a:ea typeface="宋体" pitchFamily="2" charset="-122"/>
              </a:rPr>
              <a:t>Word processors, compilers, web browsers, database systems, video games</a:t>
            </a:r>
          </a:p>
          <a:p>
            <a:pPr lvl="1" eaLnBrk="1" hangingPunct="1"/>
            <a:r>
              <a:rPr lang="en-US" altLang="zh-CN" sz="2000" dirty="0">
                <a:solidFill>
                  <a:srgbClr val="FF0000"/>
                </a:solidFill>
                <a:latin typeface="Arial" pitchFamily="34" charset="0"/>
                <a:ea typeface="宋体" pitchFamily="2" charset="-122"/>
              </a:rPr>
              <a:t>Users</a:t>
            </a:r>
          </a:p>
          <a:p>
            <a:pPr lvl="2" eaLnBrk="1" hangingPunct="1"/>
            <a:r>
              <a:rPr lang="en-US" altLang="zh-CN" dirty="0">
                <a:latin typeface="Arial" pitchFamily="34" charset="0"/>
                <a:ea typeface="宋体" pitchFamily="2" charset="-122"/>
              </a:rPr>
              <a:t>People, machines, other computers</a:t>
            </a:r>
          </a:p>
        </p:txBody>
      </p:sp>
      <p:pic>
        <p:nvPicPr>
          <p:cNvPr id="4" name="Picture 5" descr="MCj0435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0789" y="4528968"/>
            <a:ext cx="16129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4371" y="996189"/>
            <a:ext cx="3019208" cy="18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defRPr/>
            </a:pPr>
            <a:r>
              <a:rPr lang="en-US" altLang="zh-CN" dirty="0">
                <a:latin typeface="Times New Roman" pitchFamily="18" charset="0"/>
              </a:rPr>
              <a:t> </a:t>
            </a:r>
            <a:r>
              <a:rPr lang="en-US" altLang="zh-CN" dirty="0">
                <a:latin typeface="+mn-lt"/>
                <a:ea typeface="楷体" pitchFamily="49" charset="-122"/>
              </a:rPr>
              <a:t>What is Operating System ?</a:t>
            </a:r>
            <a:endParaRPr lang="en-US" altLang="zh-CN" sz="2000" dirty="0">
              <a:latin typeface="+mn-lt"/>
              <a:ea typeface="楷体" pitchFamily="49" charset="-122"/>
            </a:endParaRPr>
          </a:p>
        </p:txBody>
      </p:sp>
      <p:sp>
        <p:nvSpPr>
          <p:cNvPr id="17411" name="Rectangle 3"/>
          <p:cNvSpPr>
            <a:spLocks noGrp="1" noChangeArrowheads="1"/>
          </p:cNvSpPr>
          <p:nvPr>
            <p:ph idx="1"/>
          </p:nvPr>
        </p:nvSpPr>
        <p:spPr/>
        <p:txBody>
          <a:bodyPr/>
          <a:lstStyle/>
          <a:p>
            <a:pPr>
              <a:buFont typeface="Monotype Sorts" pitchFamily="2" charset="2"/>
              <a:buNone/>
            </a:pPr>
            <a:r>
              <a:rPr lang="en-US" altLang="zh-CN" sz="2400" dirty="0">
                <a:solidFill>
                  <a:srgbClr val="0000FF"/>
                </a:solidFill>
                <a:latin typeface="Times New Roman" pitchFamily="18" charset="0"/>
              </a:rPr>
              <a:t>1</a:t>
            </a:r>
            <a:r>
              <a:rPr lang="zh-CN" altLang="en-US" sz="2400" dirty="0">
                <a:solidFill>
                  <a:srgbClr val="0000FF"/>
                </a:solidFill>
                <a:latin typeface="Times New Roman" pitchFamily="18" charset="0"/>
              </a:rPr>
              <a:t>、从计算机系统组成观点</a:t>
            </a:r>
            <a:r>
              <a:rPr lang="en-US" altLang="zh-CN" sz="2400" dirty="0">
                <a:solidFill>
                  <a:srgbClr val="0000FF"/>
                </a:solidFill>
                <a:latin typeface="Times New Roman" pitchFamily="18" charset="0"/>
              </a:rPr>
              <a:t>――</a:t>
            </a:r>
            <a:r>
              <a:rPr lang="zh-CN" altLang="en-US" sz="2400" dirty="0">
                <a:solidFill>
                  <a:srgbClr val="0000FF"/>
                </a:solidFill>
                <a:latin typeface="Times New Roman" pitchFamily="18" charset="0"/>
              </a:rPr>
              <a:t>操作系统是系统软件</a:t>
            </a:r>
          </a:p>
          <a:p>
            <a:r>
              <a:rPr lang="zh-CN" altLang="en-US" sz="2400" dirty="0">
                <a:latin typeface="Times New Roman" pitchFamily="18" charset="0"/>
              </a:rPr>
              <a:t> 计算机系统组成：</a:t>
            </a:r>
          </a:p>
          <a:p>
            <a:pPr lvl="1"/>
            <a:r>
              <a:rPr lang="zh-CN" altLang="en-US" b="0" dirty="0">
                <a:latin typeface="Times New Roman" pitchFamily="18" charset="0"/>
              </a:rPr>
              <a:t>     软件：</a:t>
            </a:r>
          </a:p>
          <a:p>
            <a:pPr lvl="2"/>
            <a:r>
              <a:rPr lang="zh-CN" altLang="en-US" b="0" dirty="0">
                <a:latin typeface="Times New Roman" pitchFamily="18" charset="0"/>
              </a:rPr>
              <a:t>应用软件		</a:t>
            </a:r>
          </a:p>
          <a:p>
            <a:pPr lvl="2">
              <a:lnSpc>
                <a:spcPct val="110000"/>
              </a:lnSpc>
            </a:pPr>
            <a:r>
              <a:rPr lang="zh-CN" altLang="en-US" b="0" dirty="0">
                <a:solidFill>
                  <a:srgbClr val="FF0000"/>
                </a:solidFill>
                <a:latin typeface="Times New Roman" pitchFamily="18" charset="0"/>
              </a:rPr>
              <a:t>系统软件（操作系统等）</a:t>
            </a:r>
            <a:endParaRPr lang="en-US" altLang="zh-CN" b="0" dirty="0">
              <a:solidFill>
                <a:srgbClr val="FF0000"/>
              </a:solidFill>
              <a:latin typeface="Times New Roman" pitchFamily="18" charset="0"/>
            </a:endParaRPr>
          </a:p>
          <a:p>
            <a:pPr lvl="1">
              <a:lnSpc>
                <a:spcPct val="110000"/>
              </a:lnSpc>
            </a:pPr>
            <a:r>
              <a:rPr lang="zh-CN" altLang="en-US" b="1" dirty="0">
                <a:latin typeface="Times New Roman" pitchFamily="18" charset="0"/>
              </a:rPr>
              <a:t>     硬件：</a:t>
            </a:r>
          </a:p>
          <a:p>
            <a:pPr lvl="2"/>
            <a:r>
              <a:rPr lang="zh-CN" altLang="en-US" b="0" dirty="0">
                <a:latin typeface="Times New Roman" pitchFamily="18" charset="0"/>
              </a:rPr>
              <a:t>输入／输出（</a:t>
            </a:r>
            <a:r>
              <a:rPr lang="en-US" altLang="zh-CN" b="0" dirty="0">
                <a:latin typeface="Times New Roman" pitchFamily="18" charset="0"/>
              </a:rPr>
              <a:t>I</a:t>
            </a:r>
            <a:r>
              <a:rPr lang="zh-CN" altLang="en-US" b="0" dirty="0">
                <a:latin typeface="Times New Roman" pitchFamily="18" charset="0"/>
              </a:rPr>
              <a:t>／</a:t>
            </a:r>
            <a:r>
              <a:rPr lang="en-US" altLang="zh-CN" b="0" dirty="0">
                <a:latin typeface="Times New Roman" pitchFamily="18" charset="0"/>
              </a:rPr>
              <a:t>O</a:t>
            </a:r>
            <a:r>
              <a:rPr lang="zh-CN" altLang="en-US" b="0" dirty="0">
                <a:latin typeface="Times New Roman" pitchFamily="18" charset="0"/>
              </a:rPr>
              <a:t>）设备		</a:t>
            </a:r>
          </a:p>
          <a:p>
            <a:pPr lvl="2"/>
            <a:r>
              <a:rPr lang="zh-CN" altLang="en-US" b="0" dirty="0">
                <a:latin typeface="Times New Roman" pitchFamily="18" charset="0"/>
              </a:rPr>
              <a:t>存储器</a:t>
            </a:r>
            <a:r>
              <a:rPr lang="en-US" altLang="zh-CN" b="0" dirty="0">
                <a:latin typeface="Times New Roman" pitchFamily="18" charset="0"/>
              </a:rPr>
              <a:t>(</a:t>
            </a:r>
            <a:r>
              <a:rPr lang="zh-CN" altLang="en-US" b="0" dirty="0">
                <a:latin typeface="Times New Roman" pitchFamily="18" charset="0"/>
              </a:rPr>
              <a:t>内存</a:t>
            </a:r>
            <a:r>
              <a:rPr lang="en-US" altLang="zh-CN" b="0" dirty="0">
                <a:latin typeface="Times New Roman" pitchFamily="18" charset="0"/>
              </a:rPr>
              <a:t>) 		</a:t>
            </a:r>
          </a:p>
          <a:p>
            <a:pPr lvl="2"/>
            <a:r>
              <a:rPr lang="zh-CN" altLang="en-US" b="0" dirty="0">
                <a:latin typeface="Times New Roman" pitchFamily="18" charset="0"/>
              </a:rPr>
              <a:t>中央处理器</a:t>
            </a:r>
            <a:r>
              <a:rPr lang="en-US" altLang="zh-CN" b="0" dirty="0">
                <a:latin typeface="Times New Roman" pitchFamily="18" charset="0"/>
              </a:rPr>
              <a:t>(CPU)	</a:t>
            </a:r>
          </a:p>
        </p:txBody>
      </p:sp>
      <p:pic>
        <p:nvPicPr>
          <p:cNvPr id="4" name="Picture 5" descr="MCj0435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4463" y="4529138"/>
            <a:ext cx="16129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extLst>
      <p:ext uri="{BB962C8B-B14F-4D97-AF65-F5344CB8AC3E}">
        <p14:creationId xmlns:p14="http://schemas.microsoft.com/office/powerpoint/2010/main" val="389480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ea typeface="楷体" pitchFamily="49" charset="-122"/>
              </a:rPr>
              <a:t>What is Operating System ?</a:t>
            </a:r>
            <a:endParaRPr lang="zh-CN" altLang="en-US" dirty="0"/>
          </a:p>
        </p:txBody>
      </p:sp>
      <p:sp>
        <p:nvSpPr>
          <p:cNvPr id="11267" name="Rectangle 3"/>
          <p:cNvSpPr>
            <a:spLocks noGrp="1" noChangeArrowheads="1"/>
          </p:cNvSpPr>
          <p:nvPr>
            <p:ph idx="1"/>
          </p:nvPr>
        </p:nvSpPr>
        <p:spPr>
          <a:xfrm>
            <a:off x="810224" y="1246741"/>
            <a:ext cx="10772176" cy="4921584"/>
          </a:xfrm>
        </p:spPr>
        <p:txBody>
          <a:bodyPr/>
          <a:lstStyle/>
          <a:p>
            <a:pPr marL="0" indent="0" eaLnBrk="1" hangingPunct="1">
              <a:buNone/>
            </a:pPr>
            <a:r>
              <a:rPr lang="en-US" altLang="zh-CN" sz="2400" dirty="0">
                <a:solidFill>
                  <a:srgbClr val="3333FF"/>
                </a:solidFill>
                <a:latin typeface="Times New Roman" pitchFamily="18" charset="0"/>
                <a:cs typeface="Times New Roman" pitchFamily="18" charset="0"/>
              </a:rPr>
              <a:t>2. User View :</a:t>
            </a:r>
            <a:r>
              <a:rPr lang="zh-CN" altLang="en-US" sz="2400" dirty="0">
                <a:solidFill>
                  <a:srgbClr val="3333FF"/>
                </a:solidFill>
                <a:latin typeface="Times New Roman" pitchFamily="18" charset="0"/>
                <a:cs typeface="Times New Roman" pitchFamily="18" charset="0"/>
              </a:rPr>
              <a:t>操作系统是用户与计算机硬件之间接口</a:t>
            </a:r>
            <a:endParaRPr lang="en-US" altLang="zh-CN" sz="2400" dirty="0">
              <a:solidFill>
                <a:srgbClr val="3333FF"/>
              </a:solidFill>
              <a:latin typeface="Times New Roman" pitchFamily="18" charset="0"/>
              <a:cs typeface="Times New Roman" pitchFamily="18" charset="0"/>
            </a:endParaRPr>
          </a:p>
          <a:p>
            <a:pPr eaLnBrk="1" hangingPunct="1"/>
            <a:r>
              <a:rPr lang="en-US" altLang="zh-CN" sz="2200" dirty="0">
                <a:solidFill>
                  <a:srgbClr val="FF3300"/>
                </a:solidFill>
                <a:latin typeface="Times New Roman" pitchFamily="18" charset="0"/>
                <a:cs typeface="Times New Roman" pitchFamily="18" charset="0"/>
              </a:rPr>
              <a:t>Computer</a:t>
            </a:r>
            <a:r>
              <a:rPr lang="zh-CN" altLang="en-US" sz="2200" dirty="0">
                <a:solidFill>
                  <a:srgbClr val="FF3300"/>
                </a:solidFill>
                <a:latin typeface="Times New Roman" pitchFamily="18" charset="0"/>
                <a:cs typeface="Times New Roman" pitchFamily="18" charset="0"/>
              </a:rPr>
              <a:t>计算机硬件</a:t>
            </a:r>
            <a:endParaRPr lang="en-US" altLang="zh-CN" dirty="0">
              <a:solidFill>
                <a:srgbClr val="FF3300"/>
              </a:solidFill>
              <a:latin typeface="Times New Roman" pitchFamily="18" charset="0"/>
              <a:cs typeface="Times New Roman" pitchFamily="18" charset="0"/>
            </a:endParaRPr>
          </a:p>
          <a:p>
            <a:pPr lvl="1" eaLnBrk="1" hangingPunct="1"/>
            <a:r>
              <a:rPr lang="en-US" altLang="zh-CN" sz="2000" dirty="0">
                <a:latin typeface="Times New Roman" pitchFamily="18" charset="0"/>
                <a:cs typeface="Times New Roman" pitchFamily="18" charset="0"/>
              </a:rPr>
              <a:t>PC</a:t>
            </a:r>
          </a:p>
          <a:p>
            <a:pPr lvl="1" eaLnBrk="1" hangingPunct="1"/>
            <a:r>
              <a:rPr lang="en-US" altLang="zh-CN" sz="2000" dirty="0">
                <a:latin typeface="Times New Roman" pitchFamily="18" charset="0"/>
                <a:cs typeface="Times New Roman" pitchFamily="18" charset="0"/>
              </a:rPr>
              <a:t>mainframe, or minicomputer</a:t>
            </a:r>
          </a:p>
          <a:p>
            <a:pPr lvl="1" eaLnBrk="1" hangingPunct="1"/>
            <a:r>
              <a:rPr lang="en-US" altLang="zh-CN" sz="2000" dirty="0">
                <a:latin typeface="Times New Roman" pitchFamily="18" charset="0"/>
                <a:cs typeface="Times New Roman" pitchFamily="18" charset="0"/>
              </a:rPr>
              <a:t>mobile computers</a:t>
            </a:r>
            <a:endParaRPr lang="en-US" altLang="zh-CN" sz="1200" dirty="0">
              <a:solidFill>
                <a:srgbClr val="3333FF"/>
              </a:solidFill>
              <a:latin typeface="Times New Roman" pitchFamily="18" charset="0"/>
              <a:cs typeface="Times New Roman" pitchFamily="18" charset="0"/>
            </a:endParaRPr>
          </a:p>
          <a:p>
            <a:pPr eaLnBrk="1" hangingPunct="1"/>
            <a:r>
              <a:rPr lang="zh-CN" altLang="en-US" dirty="0">
                <a:solidFill>
                  <a:srgbClr val="FF3300"/>
                </a:solidFill>
                <a:latin typeface="Times New Roman" pitchFamily="18" charset="0"/>
                <a:cs typeface="Times New Roman" pitchFamily="18" charset="0"/>
              </a:rPr>
              <a:t>操作系统</a:t>
            </a:r>
            <a:r>
              <a:rPr lang="zh-CN" altLang="en-US" sz="2400" dirty="0">
                <a:solidFill>
                  <a:srgbClr val="FF3300"/>
                </a:solidFill>
                <a:latin typeface="Times New Roman" pitchFamily="18" charset="0"/>
                <a:cs typeface="Times New Roman" pitchFamily="18" charset="0"/>
              </a:rPr>
              <a:t>提供的接口有：</a:t>
            </a:r>
          </a:p>
          <a:p>
            <a:pPr lvl="1" eaLnBrk="1" hangingPunct="1"/>
            <a:r>
              <a:rPr lang="zh-CN" altLang="en-US" sz="2000" dirty="0">
                <a:solidFill>
                  <a:srgbClr val="3333FF"/>
                </a:solidFill>
                <a:latin typeface="Times New Roman" pitchFamily="18" charset="0"/>
                <a:cs typeface="Times New Roman" pitchFamily="18" charset="0"/>
              </a:rPr>
              <a:t>命令级接口</a:t>
            </a:r>
            <a:endParaRPr lang="en-US" altLang="zh-CN" sz="2000" dirty="0">
              <a:latin typeface="Times New Roman" pitchFamily="18" charset="0"/>
              <a:cs typeface="Times New Roman" pitchFamily="18" charset="0"/>
            </a:endParaRPr>
          </a:p>
          <a:p>
            <a:pPr lvl="2" eaLnBrk="1" hangingPunct="1"/>
            <a:r>
              <a:rPr lang="zh-CN" altLang="en-US" dirty="0">
                <a:latin typeface="Times New Roman" pitchFamily="18" charset="0"/>
                <a:cs typeface="Times New Roman" pitchFamily="18" charset="0"/>
              </a:rPr>
              <a:t>键盘或鼠标等命令。</a:t>
            </a:r>
            <a:endParaRPr lang="en-US" altLang="zh-CN" dirty="0">
              <a:latin typeface="Times New Roman" pitchFamily="18" charset="0"/>
              <a:cs typeface="Times New Roman" pitchFamily="18" charset="0"/>
            </a:endParaRPr>
          </a:p>
          <a:p>
            <a:pPr lvl="2" eaLnBrk="1" hangingPunct="1"/>
            <a:r>
              <a:rPr lang="en-US" altLang="zh-CN" dirty="0">
                <a:latin typeface="Times New Roman" pitchFamily="18" charset="0"/>
                <a:cs typeface="Times New Roman" pitchFamily="18" charset="0"/>
              </a:rPr>
              <a:t>Mobile user interfaces such as </a:t>
            </a:r>
            <a:r>
              <a:rPr lang="en-US" altLang="zh-CN" b="1" dirty="0">
                <a:latin typeface="Times New Roman" pitchFamily="18" charset="0"/>
                <a:cs typeface="Times New Roman" pitchFamily="18" charset="0"/>
              </a:rPr>
              <a:t>touch screens, voice recognition</a:t>
            </a:r>
            <a:endParaRPr lang="zh-CN" altLang="en-US" sz="2800" b="1" dirty="0">
              <a:latin typeface="Times New Roman" pitchFamily="18" charset="0"/>
              <a:cs typeface="Times New Roman" pitchFamily="18" charset="0"/>
            </a:endParaRPr>
          </a:p>
          <a:p>
            <a:pPr lvl="1" eaLnBrk="1" hangingPunct="1"/>
            <a:r>
              <a:rPr lang="zh-CN" altLang="en-US" sz="2000" dirty="0">
                <a:solidFill>
                  <a:srgbClr val="3333FF"/>
                </a:solidFill>
                <a:latin typeface="Times New Roman" pitchFamily="18" charset="0"/>
                <a:cs typeface="Times New Roman" pitchFamily="18" charset="0"/>
              </a:rPr>
              <a:t>程序级接口</a:t>
            </a:r>
            <a:r>
              <a:rPr lang="zh-CN" altLang="en-US" sz="2000" dirty="0">
                <a:latin typeface="Times New Roman" pitchFamily="18" charset="0"/>
                <a:cs typeface="Times New Roman" pitchFamily="18" charset="0"/>
              </a:rPr>
              <a:t>，它提供一组系统调用</a:t>
            </a:r>
            <a:r>
              <a:rPr lang="en-US" altLang="zh-CN" sz="2000" dirty="0">
                <a:latin typeface="Times New Roman" pitchFamily="18" charset="0"/>
                <a:cs typeface="Times New Roman" pitchFamily="18" charset="0"/>
              </a:rPr>
              <a:t>System calls </a:t>
            </a:r>
            <a:r>
              <a:rPr lang="zh-CN" altLang="en-US" sz="2000" dirty="0">
                <a:latin typeface="Times New Roman" pitchFamily="18" charset="0"/>
                <a:cs typeface="Times New Roman" pitchFamily="18" charset="0"/>
              </a:rPr>
              <a:t>，即操作系统服务，供用户程序和其它程序调用。</a:t>
            </a:r>
            <a:endParaRPr lang="en-US" altLang="zh-CN" sz="2000" dirty="0">
              <a:latin typeface="Times New Roman" pitchFamily="18" charset="0"/>
              <a:cs typeface="Times New Roman" pitchFamily="18" charset="0"/>
            </a:endParaRPr>
          </a:p>
          <a:p>
            <a:pPr lvl="1" eaLnBrk="1" hangingPunct="1"/>
            <a:endParaRPr lang="en-US" altLang="zh-CN" sz="2000" dirty="0">
              <a:latin typeface="Times New Roman" pitchFamily="18" charset="0"/>
              <a:cs typeface="Times New Roman" pitchFamily="18" charset="0"/>
            </a:endParaRPr>
          </a:p>
        </p:txBody>
      </p:sp>
      <p:grpSp>
        <p:nvGrpSpPr>
          <p:cNvPr id="4" name="组合 11"/>
          <p:cNvGrpSpPr>
            <a:grpSpLocks/>
          </p:cNvGrpSpPr>
          <p:nvPr/>
        </p:nvGrpSpPr>
        <p:grpSpPr bwMode="auto">
          <a:xfrm>
            <a:off x="6307809" y="2340244"/>
            <a:ext cx="4029560" cy="1084881"/>
            <a:chOff x="1600200" y="4419600"/>
            <a:chExt cx="6858000" cy="1600200"/>
          </a:xfrm>
        </p:grpSpPr>
        <p:sp>
          <p:nvSpPr>
            <p:cNvPr id="5" name="Rectangle 10"/>
            <p:cNvSpPr>
              <a:spLocks noChangeArrowheads="1"/>
            </p:cNvSpPr>
            <p:nvPr/>
          </p:nvSpPr>
          <p:spPr bwMode="auto">
            <a:xfrm>
              <a:off x="5334000" y="4419600"/>
              <a:ext cx="3124200" cy="16002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 name="Rectangle 9"/>
            <p:cNvSpPr>
              <a:spLocks noChangeArrowheads="1"/>
            </p:cNvSpPr>
            <p:nvPr/>
          </p:nvSpPr>
          <p:spPr bwMode="auto">
            <a:xfrm>
              <a:off x="1600200" y="4419600"/>
              <a:ext cx="1752600" cy="16002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7" name="Object 5"/>
            <p:cNvGraphicFramePr>
              <a:graphicFrameLocks noChangeAspect="1"/>
            </p:cNvGraphicFramePr>
            <p:nvPr/>
          </p:nvGraphicFramePr>
          <p:xfrm>
            <a:off x="2201863" y="4648200"/>
            <a:ext cx="693737" cy="968375"/>
          </p:xfrm>
          <a:graphic>
            <a:graphicData uri="http://schemas.openxmlformats.org/presentationml/2006/ole">
              <mc:AlternateContent xmlns:mc="http://schemas.openxmlformats.org/markup-compatibility/2006">
                <mc:Choice xmlns:v="urn:schemas-microsoft-com:vml" Requires="v">
                  <p:oleObj name="Visio" r:id="rId2" imgW="693811" imgH="968353" progId="Visio.Drawing.11">
                    <p:embed/>
                  </p:oleObj>
                </mc:Choice>
                <mc:Fallback>
                  <p:oleObj name="Visio" r:id="rId2" imgW="693811" imgH="968353" progId="Visio.Drawing.11">
                    <p:embed/>
                    <p:pic>
                      <p:nvPicPr>
                        <p:cNvPr id="819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863" y="4648200"/>
                          <a:ext cx="693737"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5"/>
            <p:cNvSpPr txBox="1">
              <a:spLocks noChangeArrowheads="1"/>
            </p:cNvSpPr>
            <p:nvPr/>
          </p:nvSpPr>
          <p:spPr bwMode="auto">
            <a:xfrm>
              <a:off x="1752600" y="5562600"/>
              <a:ext cx="70751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User</a:t>
              </a:r>
            </a:p>
          </p:txBody>
        </p:sp>
        <p:pic>
          <p:nvPicPr>
            <p:cNvPr id="9" name="Picture 6" descr="mother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4572000"/>
              <a:ext cx="21209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p:cNvSpPr>
              <a:spLocks noChangeArrowheads="1"/>
            </p:cNvSpPr>
            <p:nvPr/>
          </p:nvSpPr>
          <p:spPr bwMode="auto">
            <a:xfrm>
              <a:off x="3352800" y="4419600"/>
              <a:ext cx="1981200" cy="1600200"/>
            </a:xfrm>
            <a:prstGeom prst="rect">
              <a:avLst/>
            </a:prstGeom>
            <a:solidFill>
              <a:srgbClr val="3399FF"/>
            </a:solidFill>
            <a:ln w="9525">
              <a:solidFill>
                <a:schemeClr val="tx1"/>
              </a:solidFill>
              <a:miter lim="800000"/>
              <a:headEnd/>
              <a:tailEnd/>
            </a:ln>
          </p:spPr>
          <p:txBody>
            <a:bodyPr wrap="none" anchor="ctr"/>
            <a:lstStyle/>
            <a:p>
              <a:r>
                <a:rPr lang="en-US" altLang="zh-TW" b="1">
                  <a:solidFill>
                    <a:schemeClr val="bg1"/>
                  </a:solidFill>
                  <a:ea typeface="PMingLiU" pitchFamily="18" charset="-120"/>
                </a:rPr>
                <a:t>Operating</a:t>
              </a:r>
            </a:p>
            <a:p>
              <a:r>
                <a:rPr lang="en-US" altLang="zh-TW" b="1">
                  <a:solidFill>
                    <a:schemeClr val="bg1"/>
                  </a:solidFill>
                  <a:ea typeface="PMingLiU" pitchFamily="18" charset="-120"/>
                </a:rPr>
                <a:t>System</a:t>
              </a:r>
            </a:p>
          </p:txBody>
        </p:sp>
        <p:sp>
          <p:nvSpPr>
            <p:cNvPr id="11" name="Text Box 8"/>
            <p:cNvSpPr txBox="1">
              <a:spLocks noChangeArrowheads="1"/>
            </p:cNvSpPr>
            <p:nvPr/>
          </p:nvSpPr>
          <p:spPr bwMode="auto">
            <a:xfrm>
              <a:off x="7162800" y="5562600"/>
              <a:ext cx="124760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Hardware</a:t>
              </a:r>
            </a:p>
          </p:txBody>
        </p:sp>
      </p:grpSp>
      <p:pic>
        <p:nvPicPr>
          <p:cNvPr id="12" name="图片 11"/>
          <p:cNvPicPr>
            <a:picLocks noChangeAspect="1"/>
          </p:cNvPicPr>
          <p:nvPr/>
        </p:nvPicPr>
        <p:blipFill>
          <a:blip r:embed="rId5"/>
          <a:stretch>
            <a:fillRect/>
          </a:stretch>
        </p:blipFill>
        <p:spPr>
          <a:xfrm>
            <a:off x="11204269" y="80165"/>
            <a:ext cx="909644" cy="485779"/>
          </a:xfrm>
          <a:prstGeom prst="rect">
            <a:avLst/>
          </a:prstGeom>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楷体" pitchFamily="49" charset="-122"/>
              </a:rPr>
              <a:t>What is Operating System ?</a:t>
            </a:r>
            <a:endParaRPr lang="zh-CN" altLang="en-US" dirty="0"/>
          </a:p>
        </p:txBody>
      </p:sp>
      <p:sp>
        <p:nvSpPr>
          <p:cNvPr id="12291" name="Rectangle 3"/>
          <p:cNvSpPr>
            <a:spLocks noGrp="1" noChangeArrowheads="1"/>
          </p:cNvSpPr>
          <p:nvPr>
            <p:ph idx="1"/>
          </p:nvPr>
        </p:nvSpPr>
        <p:spPr/>
        <p:txBody>
          <a:bodyPr/>
          <a:lstStyle/>
          <a:p>
            <a:pPr marL="0" indent="0" eaLnBrk="1" hangingPunct="1">
              <a:buNone/>
            </a:pPr>
            <a:r>
              <a:rPr lang="en-US" altLang="zh-CN" sz="2400" dirty="0">
                <a:solidFill>
                  <a:srgbClr val="3333FF"/>
                </a:solidFill>
                <a:latin typeface="楷体" pitchFamily="49" charset="-122"/>
              </a:rPr>
              <a:t>3.System View:</a:t>
            </a:r>
            <a:r>
              <a:rPr lang="zh-CN" altLang="en-US" sz="2400" dirty="0">
                <a:solidFill>
                  <a:srgbClr val="3333FF"/>
                </a:solidFill>
                <a:latin typeface="楷体" pitchFamily="49" charset="-122"/>
              </a:rPr>
              <a:t>操作系统是计算机系统资源的管理者</a:t>
            </a:r>
            <a:endParaRPr lang="en-US" altLang="zh-CN" sz="2400" dirty="0">
              <a:solidFill>
                <a:srgbClr val="3333FF"/>
              </a:solidFill>
              <a:latin typeface="楷体" pitchFamily="49" charset="-122"/>
            </a:endParaRPr>
          </a:p>
          <a:p>
            <a:pPr marL="0" indent="0" eaLnBrk="1" hangingPunct="1">
              <a:buNone/>
            </a:pPr>
            <a:endParaRPr lang="en-US" altLang="zh-CN" sz="2400" dirty="0">
              <a:solidFill>
                <a:srgbClr val="3333FF"/>
              </a:solidFill>
              <a:latin typeface="楷体" pitchFamily="49" charset="-122"/>
            </a:endParaRPr>
          </a:p>
          <a:p>
            <a:pPr eaLnBrk="1" hangingPunct="1"/>
            <a:r>
              <a:rPr lang="en-US" altLang="zh-CN" sz="2400" dirty="0">
                <a:solidFill>
                  <a:srgbClr val="FF3300"/>
                </a:solidFill>
                <a:latin typeface="Arial" pitchFamily="34" charset="0"/>
                <a:ea typeface="宋体" pitchFamily="2" charset="-122"/>
              </a:rPr>
              <a:t>OS is a resource allocator</a:t>
            </a:r>
          </a:p>
          <a:p>
            <a:pPr lvl="1" eaLnBrk="1" hangingPunct="1"/>
            <a:r>
              <a:rPr lang="en-US" altLang="zh-CN" b="0" dirty="0">
                <a:latin typeface="Arial" pitchFamily="34" charset="0"/>
                <a:ea typeface="宋体" pitchFamily="2" charset="-122"/>
              </a:rPr>
              <a:t>Manages all resources</a:t>
            </a:r>
          </a:p>
          <a:p>
            <a:pPr lvl="1" eaLnBrk="1" hangingPunct="1"/>
            <a:r>
              <a:rPr lang="en-US" altLang="zh-CN" b="0" dirty="0">
                <a:latin typeface="Arial" pitchFamily="34" charset="0"/>
                <a:ea typeface="宋体" pitchFamily="2" charset="-122"/>
              </a:rPr>
              <a:t>Decides between conflicting requests for efficient and fair resource use</a:t>
            </a:r>
          </a:p>
          <a:p>
            <a:pPr eaLnBrk="1" hangingPunct="1"/>
            <a:r>
              <a:rPr lang="en-US" altLang="zh-CN" sz="2400" dirty="0">
                <a:solidFill>
                  <a:srgbClr val="FF3300"/>
                </a:solidFill>
                <a:latin typeface="Arial" pitchFamily="34" charset="0"/>
                <a:ea typeface="宋体" pitchFamily="2" charset="-122"/>
              </a:rPr>
              <a:t>OS is a control program</a:t>
            </a:r>
          </a:p>
          <a:p>
            <a:pPr lvl="1" eaLnBrk="1" hangingPunct="1"/>
            <a:r>
              <a:rPr lang="en-US" altLang="zh-CN" b="0" dirty="0">
                <a:latin typeface="Arial" pitchFamily="34" charset="0"/>
                <a:ea typeface="宋体" pitchFamily="2" charset="-122"/>
              </a:rPr>
              <a:t>Controls execution of programs to prevent errors and improper use of the computer</a:t>
            </a:r>
          </a:p>
          <a:p>
            <a:pPr eaLnBrk="1" hangingPunct="1">
              <a:buFont typeface="Monotype Sorts" pitchFamily="2" charset="2"/>
              <a:buNone/>
            </a:pPr>
            <a:endParaRPr lang="zh-CN" altLang="en-US" sz="2400" dirty="0">
              <a:latin typeface="Arial" pitchFamily="34" charset="0"/>
              <a:ea typeface="宋体" pitchFamily="2"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a:defRPr/>
            </a:pPr>
            <a:r>
              <a:rPr lang="en-US" altLang="zh-CN" sz="2800" dirty="0">
                <a:latin typeface="Arial" charset="0"/>
              </a:rPr>
              <a:t>What is Operating System ?</a:t>
            </a:r>
            <a:endParaRPr lang="en-US" altLang="zh-CN" sz="2800" dirty="0"/>
          </a:p>
        </p:txBody>
      </p:sp>
      <p:sp>
        <p:nvSpPr>
          <p:cNvPr id="2" name="内容占位符 1"/>
          <p:cNvSpPr>
            <a:spLocks noGrp="1"/>
          </p:cNvSpPr>
          <p:nvPr>
            <p:ph idx="1"/>
          </p:nvPr>
        </p:nvSpPr>
        <p:spPr>
          <a:xfrm>
            <a:off x="810224" y="1090725"/>
            <a:ext cx="10772176" cy="4530725"/>
          </a:xfrm>
        </p:spPr>
        <p:txBody>
          <a:bodyPr/>
          <a:lstStyle/>
          <a:p>
            <a:r>
              <a:rPr lang="en-US" altLang="zh-CN" b="1" dirty="0">
                <a:solidFill>
                  <a:srgbClr val="3333FF"/>
                </a:solidFill>
                <a:latin typeface="楷体" pitchFamily="49" charset="-122"/>
              </a:rPr>
              <a:t>4. </a:t>
            </a:r>
            <a:r>
              <a:rPr lang="zh-CN" altLang="en-US" b="1" dirty="0">
                <a:solidFill>
                  <a:srgbClr val="3333FF"/>
                </a:solidFill>
                <a:latin typeface="楷体" pitchFamily="49" charset="-122"/>
              </a:rPr>
              <a:t>从软件分层、扩充机器的观点：操作系统是扩充裸机的第一层系统软件</a:t>
            </a:r>
          </a:p>
          <a:p>
            <a:pPr marL="0" indent="0">
              <a:buNone/>
            </a:pPr>
            <a:endParaRPr lang="zh-CN" altLang="en-US" dirty="0"/>
          </a:p>
        </p:txBody>
      </p:sp>
      <p:grpSp>
        <p:nvGrpSpPr>
          <p:cNvPr id="19" name="组合 17"/>
          <p:cNvGrpSpPr>
            <a:grpSpLocks/>
          </p:cNvGrpSpPr>
          <p:nvPr/>
        </p:nvGrpSpPr>
        <p:grpSpPr bwMode="auto">
          <a:xfrm>
            <a:off x="2170386" y="1876098"/>
            <a:ext cx="7976914" cy="4595023"/>
            <a:chOff x="-176800" y="1336675"/>
            <a:chExt cx="8800100" cy="5137876"/>
          </a:xfrm>
        </p:grpSpPr>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l="4706" t="523" r="4706" b="653"/>
            <a:stretch>
              <a:fillRect/>
            </a:stretch>
          </p:blipFill>
          <p:spPr bwMode="auto">
            <a:xfrm>
              <a:off x="2755900" y="1336675"/>
              <a:ext cx="5867400" cy="48006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1" name="Text Box 4"/>
            <p:cNvSpPr txBox="1">
              <a:spLocks noChangeArrowheads="1"/>
            </p:cNvSpPr>
            <p:nvPr/>
          </p:nvSpPr>
          <p:spPr bwMode="auto">
            <a:xfrm>
              <a:off x="0" y="2895601"/>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Program Interface</a:t>
              </a:r>
            </a:p>
          </p:txBody>
        </p:sp>
        <p:sp>
          <p:nvSpPr>
            <p:cNvPr id="22" name="Line 5"/>
            <p:cNvSpPr>
              <a:spLocks noChangeShapeType="1"/>
            </p:cNvSpPr>
            <p:nvPr/>
          </p:nvSpPr>
          <p:spPr bwMode="auto">
            <a:xfrm>
              <a:off x="2133600" y="30480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6"/>
            <p:cNvSpPr txBox="1">
              <a:spLocks noChangeArrowheads="1"/>
            </p:cNvSpPr>
            <p:nvPr/>
          </p:nvSpPr>
          <p:spPr bwMode="auto">
            <a:xfrm>
              <a:off x="0" y="16002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Humans</a:t>
              </a:r>
            </a:p>
          </p:txBody>
        </p:sp>
        <p:sp>
          <p:nvSpPr>
            <p:cNvPr id="24" name="Line 7"/>
            <p:cNvSpPr>
              <a:spLocks noChangeShapeType="1"/>
            </p:cNvSpPr>
            <p:nvPr/>
          </p:nvSpPr>
          <p:spPr bwMode="auto">
            <a:xfrm>
              <a:off x="2133600" y="17526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8"/>
            <p:cNvSpPr txBox="1">
              <a:spLocks noChangeArrowheads="1"/>
            </p:cNvSpPr>
            <p:nvPr/>
          </p:nvSpPr>
          <p:spPr bwMode="auto">
            <a:xfrm>
              <a:off x="0" y="37338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User Programs</a:t>
              </a:r>
            </a:p>
          </p:txBody>
        </p:sp>
        <p:sp>
          <p:nvSpPr>
            <p:cNvPr id="26" name="Line 9"/>
            <p:cNvSpPr>
              <a:spLocks noChangeShapeType="1"/>
            </p:cNvSpPr>
            <p:nvPr/>
          </p:nvSpPr>
          <p:spPr bwMode="auto">
            <a:xfrm>
              <a:off x="2133600" y="38862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10"/>
            <p:cNvSpPr txBox="1">
              <a:spLocks noChangeArrowheads="1"/>
            </p:cNvSpPr>
            <p:nvPr/>
          </p:nvSpPr>
          <p:spPr bwMode="auto">
            <a:xfrm>
              <a:off x="0" y="43434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O.S. Interface</a:t>
              </a:r>
            </a:p>
          </p:txBody>
        </p:sp>
        <p:sp>
          <p:nvSpPr>
            <p:cNvPr id="28" name="Line 11"/>
            <p:cNvSpPr>
              <a:spLocks noChangeShapeType="1"/>
            </p:cNvSpPr>
            <p:nvPr/>
          </p:nvSpPr>
          <p:spPr bwMode="auto">
            <a:xfrm flipV="1">
              <a:off x="2133600" y="4191000"/>
              <a:ext cx="18288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12"/>
            <p:cNvSpPr txBox="1">
              <a:spLocks noChangeArrowheads="1"/>
            </p:cNvSpPr>
            <p:nvPr/>
          </p:nvSpPr>
          <p:spPr bwMode="auto">
            <a:xfrm>
              <a:off x="0" y="48006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O.S.</a:t>
              </a:r>
            </a:p>
          </p:txBody>
        </p:sp>
        <p:sp>
          <p:nvSpPr>
            <p:cNvPr id="30" name="Line 13"/>
            <p:cNvSpPr>
              <a:spLocks noChangeShapeType="1"/>
            </p:cNvSpPr>
            <p:nvPr/>
          </p:nvSpPr>
          <p:spPr bwMode="auto">
            <a:xfrm flipV="1">
              <a:off x="2133600" y="4648200"/>
              <a:ext cx="24384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14"/>
            <p:cNvSpPr txBox="1">
              <a:spLocks noChangeArrowheads="1"/>
            </p:cNvSpPr>
            <p:nvPr/>
          </p:nvSpPr>
          <p:spPr bwMode="auto">
            <a:xfrm>
              <a:off x="-176800" y="5334000"/>
              <a:ext cx="2691400" cy="6538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dirty="0">
                  <a:latin typeface="Arial" pitchFamily="34" charset="0"/>
                  <a:ea typeface="宋体" pitchFamily="2" charset="-122"/>
                </a:rPr>
                <a:t>Hardware Interface/ Privileged Instructions</a:t>
              </a:r>
            </a:p>
          </p:txBody>
        </p:sp>
        <p:sp>
          <p:nvSpPr>
            <p:cNvPr id="32" name="Line 15"/>
            <p:cNvSpPr>
              <a:spLocks noChangeShapeType="1"/>
            </p:cNvSpPr>
            <p:nvPr/>
          </p:nvSpPr>
          <p:spPr bwMode="auto">
            <a:xfrm flipV="1">
              <a:off x="2514600" y="5029200"/>
              <a:ext cx="27432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16"/>
            <p:cNvSpPr txBox="1">
              <a:spLocks noChangeArrowheads="1"/>
            </p:cNvSpPr>
            <p:nvPr/>
          </p:nvSpPr>
          <p:spPr bwMode="auto">
            <a:xfrm>
              <a:off x="0" y="6096000"/>
              <a:ext cx="27432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dirty="0">
                  <a:latin typeface="Arial" pitchFamily="34" charset="0"/>
                  <a:ea typeface="宋体" pitchFamily="2" charset="-122"/>
                </a:rPr>
                <a:t>CPU/Memory</a:t>
              </a:r>
            </a:p>
          </p:txBody>
        </p:sp>
        <p:sp>
          <p:nvSpPr>
            <p:cNvPr id="34" name="Line 17"/>
            <p:cNvSpPr>
              <a:spLocks noChangeShapeType="1"/>
            </p:cNvSpPr>
            <p:nvPr/>
          </p:nvSpPr>
          <p:spPr bwMode="auto">
            <a:xfrm flipV="1">
              <a:off x="2133600" y="5638800"/>
              <a:ext cx="30480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35" name="图片 34"/>
          <p:cNvPicPr>
            <a:picLocks noChangeAspect="1"/>
          </p:cNvPicPr>
          <p:nvPr/>
        </p:nvPicPr>
        <p:blipFill>
          <a:blip r:embed="rId3"/>
          <a:stretch>
            <a:fillRect/>
          </a:stretch>
        </p:blipFill>
        <p:spPr>
          <a:xfrm>
            <a:off x="11204269" y="80165"/>
            <a:ext cx="909644" cy="485779"/>
          </a:xfrm>
          <a:prstGeom prst="rect">
            <a:avLst/>
          </a:prstGeom>
        </p:spPr>
      </p:pic>
    </p:spTree>
    <p:extLst>
      <p:ext uri="{BB962C8B-B14F-4D97-AF65-F5344CB8AC3E}">
        <p14:creationId xmlns:p14="http://schemas.microsoft.com/office/powerpoint/2010/main" val="196172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Operating System Definition</a:t>
            </a:r>
          </a:p>
        </p:txBody>
      </p:sp>
      <p:sp>
        <p:nvSpPr>
          <p:cNvPr id="14339" name="Rectangle 3"/>
          <p:cNvSpPr>
            <a:spLocks noGrp="1" noChangeArrowheads="1"/>
          </p:cNvSpPr>
          <p:nvPr>
            <p:ph idx="1"/>
          </p:nvPr>
        </p:nvSpPr>
        <p:spPr>
          <a:xfrm>
            <a:off x="810224" y="1246741"/>
            <a:ext cx="10772176" cy="5123062"/>
          </a:xfrm>
        </p:spPr>
        <p:txBody>
          <a:bodyPr/>
          <a:lstStyle/>
          <a:p>
            <a:pPr marL="0" indent="0" eaLnBrk="1" hangingPunct="1">
              <a:buNone/>
              <a:defRPr/>
            </a:pPr>
            <a:r>
              <a:rPr lang="en-US" altLang="zh-CN" dirty="0">
                <a:solidFill>
                  <a:srgbClr val="0000CC"/>
                </a:solidFill>
                <a:ea typeface="宋体" pitchFamily="2" charset="-122"/>
              </a:rPr>
              <a:t> 5. No universally accepted definition</a:t>
            </a:r>
          </a:p>
          <a:p>
            <a:pPr eaLnBrk="1" hangingPunct="1">
              <a:defRPr/>
            </a:pPr>
            <a:endParaRPr lang="en-US" altLang="zh-CN" sz="2400" dirty="0">
              <a:ea typeface="宋体" pitchFamily="2" charset="-122"/>
            </a:endParaRPr>
          </a:p>
          <a:p>
            <a:pPr eaLnBrk="1" hangingPunct="1">
              <a:defRPr/>
            </a:pPr>
            <a:r>
              <a:rPr lang="en-US" altLang="zh-CN" sz="2400" dirty="0">
                <a:ea typeface="宋体" pitchFamily="2" charset="-122"/>
              </a:rPr>
              <a:t>“</a:t>
            </a:r>
            <a:r>
              <a:rPr lang="en-US" altLang="zh-CN" sz="2400" dirty="0">
                <a:solidFill>
                  <a:srgbClr val="FF3300"/>
                </a:solidFill>
                <a:ea typeface="宋体" pitchFamily="2" charset="-122"/>
              </a:rPr>
              <a:t>it includes Everything a vendor ships when you order an operating system</a:t>
            </a:r>
            <a:r>
              <a:rPr lang="en-US" altLang="zh-CN" sz="2400" dirty="0">
                <a:ea typeface="宋体" pitchFamily="2" charset="-122"/>
              </a:rPr>
              <a:t>” is good approximation</a:t>
            </a:r>
          </a:p>
          <a:p>
            <a:pPr lvl="1" eaLnBrk="1" hangingPunct="1">
              <a:defRPr/>
            </a:pPr>
            <a:r>
              <a:rPr lang="en-US" altLang="zh-CN" dirty="0">
                <a:ea typeface="宋体" pitchFamily="2" charset="-122"/>
              </a:rPr>
              <a:t>But varies wildly</a:t>
            </a:r>
          </a:p>
          <a:p>
            <a:pPr eaLnBrk="1" hangingPunct="1">
              <a:defRPr/>
            </a:pPr>
            <a:r>
              <a:rPr lang="en-US" altLang="zh-CN" dirty="0">
                <a:ea typeface="宋体" pitchFamily="2" charset="-122"/>
              </a:rPr>
              <a:t>Everything else is either a </a:t>
            </a:r>
            <a:r>
              <a:rPr lang="en-US" altLang="zh-CN" dirty="0">
                <a:solidFill>
                  <a:srgbClr val="3333FF"/>
                </a:solidFill>
                <a:ea typeface="宋体" pitchFamily="2" charset="-122"/>
              </a:rPr>
              <a:t>system program </a:t>
            </a:r>
            <a:r>
              <a:rPr lang="en-US" altLang="zh-CN" dirty="0">
                <a:ea typeface="宋体" pitchFamily="2" charset="-122"/>
              </a:rPr>
              <a:t>(</a:t>
            </a:r>
            <a:r>
              <a:rPr lang="zh-CN" altLang="en-US" dirty="0">
                <a:ea typeface="宋体" pitchFamily="2" charset="-122"/>
              </a:rPr>
              <a:t>系统程序，</a:t>
            </a:r>
            <a:r>
              <a:rPr lang="en-US" altLang="zh-CN" dirty="0">
                <a:ea typeface="宋体" pitchFamily="2" charset="-122"/>
              </a:rPr>
              <a:t>ships with the operating system) or an </a:t>
            </a:r>
            <a:r>
              <a:rPr lang="en-US" altLang="zh-CN" dirty="0">
                <a:solidFill>
                  <a:srgbClr val="3333FF"/>
                </a:solidFill>
                <a:ea typeface="宋体" pitchFamily="2" charset="-122"/>
              </a:rPr>
              <a:t>application program</a:t>
            </a:r>
            <a:r>
              <a:rPr lang="zh-CN" altLang="en-US" dirty="0">
                <a:ea typeface="宋体" pitchFamily="2" charset="-122"/>
              </a:rPr>
              <a:t>，</a:t>
            </a:r>
            <a:r>
              <a:rPr lang="en-US" altLang="zh-CN" dirty="0">
                <a:ea typeface="宋体" pitchFamily="2" charset="-122"/>
              </a:rPr>
              <a:t>and mobile computing also include </a:t>
            </a:r>
            <a:r>
              <a:rPr lang="en-US" altLang="zh-CN" dirty="0">
                <a:solidFill>
                  <a:srgbClr val="3333FF"/>
                </a:solidFill>
                <a:ea typeface="宋体" pitchFamily="2" charset="-122"/>
              </a:rPr>
              <a:t>middleware </a:t>
            </a:r>
          </a:p>
          <a:p>
            <a:pPr eaLnBrk="1" hangingPunct="1">
              <a:defRPr/>
            </a:pPr>
            <a:endParaRPr lang="en-US" altLang="zh-CN" sz="2400" dirty="0">
              <a:ea typeface="宋体" pitchFamily="2" charset="-122"/>
            </a:endParaRPr>
          </a:p>
          <a:p>
            <a:pPr eaLnBrk="1" hangingPunct="1">
              <a:defRPr/>
            </a:pPr>
            <a:r>
              <a:rPr lang="en-US" altLang="zh-CN" sz="2400" dirty="0">
                <a:ea typeface="宋体" pitchFamily="2" charset="-122"/>
              </a:rPr>
              <a:t>“</a:t>
            </a:r>
            <a:r>
              <a:rPr lang="en-US" altLang="zh-CN" sz="2400" dirty="0">
                <a:solidFill>
                  <a:srgbClr val="FF3300"/>
                </a:solidFill>
                <a:ea typeface="宋体" pitchFamily="2" charset="-122"/>
              </a:rPr>
              <a:t>The one program running at all times on the computer</a:t>
            </a:r>
            <a:r>
              <a:rPr lang="en-US" altLang="zh-CN" sz="2400" dirty="0">
                <a:ea typeface="宋体" pitchFamily="2" charset="-122"/>
              </a:rPr>
              <a:t>” is the</a:t>
            </a:r>
            <a:r>
              <a:rPr lang="en-US" altLang="zh-CN" sz="2400" dirty="0">
                <a:solidFill>
                  <a:srgbClr val="FF3300"/>
                </a:solidFill>
                <a:ea typeface="宋体" pitchFamily="2" charset="-122"/>
              </a:rPr>
              <a:t> </a:t>
            </a:r>
            <a:r>
              <a:rPr lang="en-US" altLang="zh-CN" b="1" dirty="0">
                <a:solidFill>
                  <a:srgbClr val="0000FF"/>
                </a:solidFill>
                <a:ea typeface="宋体" pitchFamily="2" charset="-122"/>
              </a:rPr>
              <a:t>kernel</a:t>
            </a:r>
            <a:r>
              <a:rPr lang="zh-CN" altLang="en-US" sz="2400" dirty="0">
                <a:solidFill>
                  <a:srgbClr val="FF3300"/>
                </a:solidFill>
                <a:ea typeface="宋体" pitchFamily="2" charset="-122"/>
              </a:rPr>
              <a:t>（内核）</a:t>
            </a:r>
            <a:r>
              <a:rPr lang="en-US" altLang="zh-CN" sz="2400" dirty="0">
                <a:ea typeface="宋体" pitchFamily="2" charset="-122"/>
              </a:rPr>
              <a:t>.  </a:t>
            </a:r>
          </a:p>
        </p:txBody>
      </p:sp>
      <p:sp>
        <p:nvSpPr>
          <p:cNvPr id="13316" name="AutoShape 4"/>
          <p:cNvSpPr>
            <a:spLocks noChangeArrowheads="1"/>
          </p:cNvSpPr>
          <p:nvPr/>
        </p:nvSpPr>
        <p:spPr bwMode="auto">
          <a:xfrm>
            <a:off x="7890843" y="4695986"/>
            <a:ext cx="2942471" cy="500266"/>
          </a:xfrm>
          <a:prstGeom prst="wedgeRoundRectCallout">
            <a:avLst>
              <a:gd name="adj1" fmla="val -47394"/>
              <a:gd name="adj2" fmla="val 70051"/>
              <a:gd name="adj3" fmla="val 16667"/>
            </a:avLst>
          </a:prstGeom>
          <a:solidFill>
            <a:schemeClr val="accent3">
              <a:lumMod val="95000"/>
            </a:schemeClr>
          </a:solidFill>
          <a:ln w="9525">
            <a:solidFill>
              <a:schemeClr val="tx1"/>
            </a:solidFill>
            <a:miter lim="800000"/>
            <a:headEnd/>
            <a:tailEnd/>
          </a:ln>
        </p:spPr>
        <p:txBody>
          <a:bodyPr/>
          <a:lstStyle/>
          <a:p>
            <a:pPr algn="ctr"/>
            <a:r>
              <a:rPr kumimoji="1" lang="zh-CN" altLang="en-US" b="1" i="1" dirty="0">
                <a:solidFill>
                  <a:srgbClr val="C00000"/>
                </a:solidFill>
                <a:ea typeface="宋体" pitchFamily="2" charset="-122"/>
              </a:rPr>
              <a:t>操作系统课程介绍的内容</a:t>
            </a: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a:t>Operating System Definition (Cont.)</a:t>
            </a:r>
          </a:p>
        </p:txBody>
      </p:sp>
      <p:sp>
        <p:nvSpPr>
          <p:cNvPr id="14339" name="Rectangle 3"/>
          <p:cNvSpPr>
            <a:spLocks noGrp="1" noChangeArrowheads="1"/>
          </p:cNvSpPr>
          <p:nvPr>
            <p:ph idx="1"/>
          </p:nvPr>
        </p:nvSpPr>
        <p:spPr/>
        <p:txBody>
          <a:bodyPr/>
          <a:lstStyle/>
          <a:p>
            <a:pPr eaLnBrk="1" hangingPunct="1"/>
            <a:r>
              <a:rPr lang="zh-CN" altLang="zh-CN" sz="2400" dirty="0">
                <a:solidFill>
                  <a:srgbClr val="FF0000"/>
                </a:solidFill>
                <a:latin typeface="楷体" pitchFamily="49" charset="-122"/>
              </a:rPr>
              <a:t>操作系统</a:t>
            </a:r>
            <a:r>
              <a:rPr lang="zh-CN" altLang="zh-CN" sz="2400" dirty="0">
                <a:solidFill>
                  <a:srgbClr val="0000FF"/>
                </a:solidFill>
                <a:latin typeface="楷体" pitchFamily="49" charset="-122"/>
              </a:rPr>
              <a:t>是</a:t>
            </a:r>
            <a:r>
              <a:rPr lang="zh-CN" altLang="en-US" sz="2400" dirty="0">
                <a:solidFill>
                  <a:srgbClr val="0000FF"/>
                </a:solidFill>
                <a:latin typeface="楷体" pitchFamily="49" charset="-122"/>
              </a:rPr>
              <a:t>一组</a:t>
            </a:r>
            <a:r>
              <a:rPr lang="zh-CN" altLang="en-US" sz="2400" dirty="0">
                <a:solidFill>
                  <a:srgbClr val="FF3300"/>
                </a:solidFill>
                <a:latin typeface="楷体" pitchFamily="49" charset="-122"/>
              </a:rPr>
              <a:t>有效</a:t>
            </a:r>
            <a:r>
              <a:rPr lang="zh-CN" altLang="zh-CN" sz="2400" dirty="0">
                <a:solidFill>
                  <a:srgbClr val="0000FF"/>
                </a:solidFill>
                <a:latin typeface="楷体" pitchFamily="49" charset="-122"/>
              </a:rPr>
              <a:t>控制和管理计算机各种硬件和软件资源，</a:t>
            </a:r>
            <a:r>
              <a:rPr lang="zh-CN" altLang="zh-CN" sz="2400" dirty="0">
                <a:solidFill>
                  <a:srgbClr val="FF3300"/>
                </a:solidFill>
                <a:latin typeface="楷体" pitchFamily="49" charset="-122"/>
              </a:rPr>
              <a:t>合理</a:t>
            </a:r>
            <a:r>
              <a:rPr lang="zh-CN" altLang="zh-CN" sz="2400" dirty="0">
                <a:solidFill>
                  <a:srgbClr val="0000FF"/>
                </a:solidFill>
                <a:latin typeface="楷体" pitchFamily="49" charset="-122"/>
              </a:rPr>
              <a:t>的组织计算机的工作流程 ，以及</a:t>
            </a:r>
            <a:r>
              <a:rPr lang="zh-CN" altLang="zh-CN" sz="2400" dirty="0">
                <a:solidFill>
                  <a:srgbClr val="FF3300"/>
                </a:solidFill>
                <a:latin typeface="楷体" pitchFamily="49" charset="-122"/>
              </a:rPr>
              <a:t>方便</a:t>
            </a:r>
            <a:r>
              <a:rPr lang="zh-CN" altLang="zh-CN" sz="2400" dirty="0">
                <a:solidFill>
                  <a:srgbClr val="0000FF"/>
                </a:solidFill>
                <a:latin typeface="楷体" pitchFamily="49" charset="-122"/>
              </a:rPr>
              <a:t>用户的程序的集合</a:t>
            </a:r>
            <a:r>
              <a:rPr lang="zh-CN" altLang="en-US" sz="2400" dirty="0">
                <a:solidFill>
                  <a:srgbClr val="0000FF"/>
                </a:solidFill>
                <a:latin typeface="楷体" pitchFamily="49" charset="-122"/>
              </a:rPr>
              <a:t>。</a:t>
            </a:r>
            <a:r>
              <a:rPr lang="zh-CN" altLang="en-US" sz="2000" dirty="0">
                <a:solidFill>
                  <a:srgbClr val="0000FF"/>
                </a:solidFill>
                <a:latin typeface="楷体" pitchFamily="49" charset="-122"/>
              </a:rPr>
              <a:t> </a:t>
            </a:r>
            <a:r>
              <a:rPr lang="en-US" altLang="zh-CN" sz="2000" i="1" dirty="0">
                <a:latin typeface="楷体" pitchFamily="49" charset="-122"/>
              </a:rPr>
              <a:t>——</a:t>
            </a:r>
            <a:r>
              <a:rPr lang="zh-CN" altLang="en-US" sz="2000" i="1" dirty="0">
                <a:solidFill>
                  <a:schemeClr val="tx2"/>
                </a:solidFill>
                <a:latin typeface="楷体" pitchFamily="49" charset="-122"/>
              </a:rPr>
              <a:t>很多中文书的描述</a:t>
            </a:r>
            <a:endParaRPr lang="en-US" altLang="zh-CN" sz="2000" i="1" dirty="0">
              <a:solidFill>
                <a:schemeClr val="tx2"/>
              </a:solidFill>
              <a:latin typeface="楷体" pitchFamily="49" charset="-122"/>
            </a:endParaRPr>
          </a:p>
          <a:p>
            <a:pPr eaLnBrk="1" hangingPunct="1"/>
            <a:r>
              <a:rPr lang="zh-CN" altLang="en-US" sz="2000" i="1" dirty="0">
                <a:solidFill>
                  <a:schemeClr val="tx2"/>
                </a:solidFill>
                <a:latin typeface="楷体" pitchFamily="49" charset="-122"/>
              </a:rPr>
              <a:t>体现：</a:t>
            </a:r>
          </a:p>
          <a:p>
            <a:pPr lvl="1" eaLnBrk="1" hangingPunct="1"/>
            <a:r>
              <a:rPr lang="zh-CN" altLang="en-US" sz="2000" dirty="0">
                <a:solidFill>
                  <a:srgbClr val="FF0000"/>
                </a:solidFill>
                <a:latin typeface="楷体" pitchFamily="49" charset="-122"/>
              </a:rPr>
              <a:t>有效（</a:t>
            </a:r>
            <a:r>
              <a:rPr lang="en-US" altLang="zh-CN" sz="2000" dirty="0">
                <a:solidFill>
                  <a:srgbClr val="FF0000"/>
                </a:solidFill>
                <a:latin typeface="楷体" pitchFamily="49" charset="-122"/>
              </a:rPr>
              <a:t>efficient</a:t>
            </a:r>
            <a:r>
              <a:rPr lang="zh-CN" altLang="en-US" sz="2000" dirty="0">
                <a:solidFill>
                  <a:srgbClr val="FF0000"/>
                </a:solidFill>
                <a:latin typeface="楷体" pitchFamily="49" charset="-122"/>
              </a:rPr>
              <a:t>）</a:t>
            </a:r>
            <a:r>
              <a:rPr lang="zh-CN" altLang="en-US" sz="2000" dirty="0">
                <a:solidFill>
                  <a:schemeClr val="accent2"/>
                </a:solidFill>
                <a:latin typeface="楷体" pitchFamily="49" charset="-122"/>
              </a:rPr>
              <a:t>：</a:t>
            </a:r>
            <a:r>
              <a:rPr lang="zh-CN" altLang="en-US" sz="2000" dirty="0">
                <a:latin typeface="楷体" pitchFamily="49" charset="-122"/>
              </a:rPr>
              <a:t>系统效率高，资源利用率高</a:t>
            </a:r>
          </a:p>
          <a:p>
            <a:pPr lvl="1" eaLnBrk="1" hangingPunct="1">
              <a:buFont typeface="Monotype Sorts" pitchFamily="2" charset="2"/>
              <a:buNone/>
            </a:pPr>
            <a:r>
              <a:rPr lang="zh-CN" altLang="en-US" sz="2000" dirty="0">
                <a:latin typeface="楷体" pitchFamily="49" charset="-122"/>
              </a:rPr>
              <a:t> 		</a:t>
            </a:r>
            <a:r>
              <a:rPr lang="zh-CN" altLang="en-US" sz="1800" dirty="0">
                <a:latin typeface="楷体" pitchFamily="49" charset="-122"/>
              </a:rPr>
              <a:t>（如：</a:t>
            </a:r>
            <a:r>
              <a:rPr lang="en-US" altLang="zh-CN" sz="1800" dirty="0">
                <a:latin typeface="楷体" pitchFamily="49" charset="-122"/>
              </a:rPr>
              <a:t>CPU</a:t>
            </a:r>
            <a:r>
              <a:rPr lang="zh-CN" altLang="en-US" sz="1800" dirty="0">
                <a:latin typeface="楷体" pitchFamily="49" charset="-122"/>
              </a:rPr>
              <a:t>使用率，内存、外部设备是否忙）</a:t>
            </a:r>
          </a:p>
          <a:p>
            <a:pPr lvl="1" eaLnBrk="1" hangingPunct="1"/>
            <a:r>
              <a:rPr lang="zh-CN" altLang="en-US" sz="2000" dirty="0">
                <a:solidFill>
                  <a:srgbClr val="FF0000"/>
                </a:solidFill>
                <a:latin typeface="楷体" pitchFamily="49" charset="-122"/>
              </a:rPr>
              <a:t>合理：</a:t>
            </a:r>
            <a:r>
              <a:rPr lang="zh-CN" altLang="en-US" sz="2000" dirty="0">
                <a:latin typeface="楷体" pitchFamily="49" charset="-122"/>
              </a:rPr>
              <a:t>公平，如果不公平则会产生“死锁”或“饥饿”</a:t>
            </a:r>
          </a:p>
          <a:p>
            <a:pPr lvl="1" eaLnBrk="1" hangingPunct="1"/>
            <a:r>
              <a:rPr lang="zh-CN" altLang="en-US" sz="2000" dirty="0">
                <a:solidFill>
                  <a:srgbClr val="FF0000"/>
                </a:solidFill>
                <a:latin typeface="楷体" pitchFamily="49" charset="-122"/>
              </a:rPr>
              <a:t>方便（</a:t>
            </a:r>
            <a:r>
              <a:rPr lang="en-US" altLang="zh-CN" sz="2000" dirty="0">
                <a:solidFill>
                  <a:srgbClr val="FF0000"/>
                </a:solidFill>
                <a:latin typeface="楷体" pitchFamily="49" charset="-122"/>
              </a:rPr>
              <a:t>convenience</a:t>
            </a:r>
            <a:r>
              <a:rPr lang="zh-CN" altLang="en-US" sz="2000" dirty="0">
                <a:solidFill>
                  <a:srgbClr val="FF0000"/>
                </a:solidFill>
                <a:latin typeface="楷体" pitchFamily="49" charset="-122"/>
              </a:rPr>
              <a:t>）</a:t>
            </a:r>
            <a:r>
              <a:rPr lang="zh-CN" altLang="en-US" sz="2000" dirty="0">
                <a:solidFill>
                  <a:schemeClr val="accent2"/>
                </a:solidFill>
                <a:latin typeface="楷体" pitchFamily="49" charset="-122"/>
              </a:rPr>
              <a:t>：</a:t>
            </a:r>
            <a:r>
              <a:rPr lang="zh-CN" altLang="en-US" sz="2000" dirty="0">
                <a:latin typeface="楷体" pitchFamily="49" charset="-122"/>
              </a:rPr>
              <a:t>用户界面</a:t>
            </a:r>
            <a:r>
              <a:rPr lang="en-US" altLang="zh-CN" sz="2000" dirty="0">
                <a:latin typeface="楷体" pitchFamily="49" charset="-122"/>
              </a:rPr>
              <a:t>,</a:t>
            </a:r>
            <a:r>
              <a:rPr lang="zh-CN" altLang="en-US" sz="2000" dirty="0">
                <a:latin typeface="楷体" pitchFamily="49" charset="-122"/>
              </a:rPr>
              <a:t>编程接口</a:t>
            </a:r>
            <a:endParaRPr lang="en-US" altLang="zh-CN" sz="2000" dirty="0">
              <a:latin typeface="楷体" pitchFamily="49" charset="-122"/>
            </a:endParaRP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noChangeArrowheads="1"/>
          </p:cNvSpPr>
          <p:nvPr>
            <p:ph type="title" idx="4294967295"/>
          </p:nvPr>
        </p:nvSpPr>
        <p:spPr>
          <a:xfrm>
            <a:off x="609601" y="279400"/>
            <a:ext cx="8312151" cy="575733"/>
          </a:xfrm>
        </p:spPr>
        <p:txBody>
          <a:bodyPr/>
          <a:lstStyle/>
          <a:p>
            <a:r>
              <a:rPr lang="zh-CN" altLang="en-US" sz="2667">
                <a:latin typeface="楷体" panose="02010609060101010101" pitchFamily="49" charset="-122"/>
                <a:ea typeface="楷体" panose="02010609060101010101" pitchFamily="49" charset="-122"/>
                <a:sym typeface="Times New Roman" panose="02020603050405020304" pitchFamily="18" charset="0"/>
              </a:rPr>
              <a:t>基本情况</a:t>
            </a:r>
          </a:p>
        </p:txBody>
      </p:sp>
      <p:sp>
        <p:nvSpPr>
          <p:cNvPr id="4099" name="内容占位符 2"/>
          <p:cNvSpPr>
            <a:spLocks noGrp="1" noChangeArrowheads="1"/>
          </p:cNvSpPr>
          <p:nvPr>
            <p:ph idx="1"/>
          </p:nvPr>
        </p:nvSpPr>
        <p:spPr>
          <a:xfrm>
            <a:off x="694267" y="1559984"/>
            <a:ext cx="10948714" cy="3505200"/>
          </a:xfrm>
        </p:spPr>
        <p:txBody>
          <a:bodyPr/>
          <a:lstStyle/>
          <a:p>
            <a:pPr marL="397923" indent="-397923" algn="l">
              <a:buFont typeface="Monotype Sorts" pitchFamily="2" charset="2"/>
              <a:buChar char="n"/>
            </a:pPr>
            <a:r>
              <a:rPr lang="zh-CN" altLang="en-US" sz="2667" b="1" dirty="0"/>
              <a:t>课程名称：</a:t>
            </a:r>
            <a:r>
              <a:rPr lang="zh-CN" altLang="en-US" sz="2667" b="1" dirty="0">
                <a:solidFill>
                  <a:srgbClr val="FF0000"/>
                </a:solidFill>
              </a:rPr>
              <a:t>操作系统</a:t>
            </a:r>
            <a:r>
              <a:rPr lang="zh-CN" altLang="en-US" sz="2667" dirty="0"/>
              <a:t>   </a:t>
            </a:r>
          </a:p>
          <a:p>
            <a:pPr marL="397923" indent="-397923" algn="l">
              <a:buFont typeface="Monotype Sorts" pitchFamily="2" charset="2"/>
              <a:buChar char="n"/>
            </a:pPr>
            <a:r>
              <a:rPr lang="zh-CN" altLang="en-US" sz="2667" b="1" dirty="0"/>
              <a:t>授课时数：</a:t>
            </a:r>
            <a:r>
              <a:rPr lang="en-US" altLang="zh-CN" sz="2400" dirty="0">
                <a:solidFill>
                  <a:srgbClr val="4302C6"/>
                </a:solidFill>
              </a:rPr>
              <a:t>64</a:t>
            </a:r>
            <a:r>
              <a:rPr lang="zh-CN" altLang="en-US" sz="2400" dirty="0">
                <a:solidFill>
                  <a:srgbClr val="4302C6"/>
                </a:solidFill>
              </a:rPr>
              <a:t>学时</a:t>
            </a:r>
            <a:endParaRPr lang="zh-CN" altLang="en-US" sz="2133" dirty="0">
              <a:solidFill>
                <a:srgbClr val="4302C6"/>
              </a:solidFill>
            </a:endParaRPr>
          </a:p>
          <a:p>
            <a:pPr marL="397923" indent="-397923" algn="l">
              <a:buFont typeface="Monotype Sorts" pitchFamily="2" charset="2"/>
              <a:buChar char="n"/>
            </a:pPr>
            <a:r>
              <a:rPr lang="zh-CN" altLang="en-US" sz="2667" b="1" dirty="0"/>
              <a:t>实验时数：</a:t>
            </a:r>
            <a:r>
              <a:rPr lang="zh-CN" altLang="en-US" sz="2400" dirty="0">
                <a:solidFill>
                  <a:srgbClr val="4302C6"/>
                </a:solidFill>
              </a:rPr>
              <a:t>16学时</a:t>
            </a:r>
          </a:p>
          <a:p>
            <a:pPr marL="397923" indent="-397923" algn="l">
              <a:buFont typeface="Monotype Sorts" pitchFamily="2" charset="2"/>
              <a:buChar char="n"/>
            </a:pPr>
            <a:r>
              <a:rPr lang="zh-CN" altLang="en-US" sz="2667" b="1" dirty="0"/>
              <a:t>面向对象：</a:t>
            </a:r>
            <a:r>
              <a:rPr lang="zh-CN" altLang="en-US" sz="2400" dirty="0"/>
              <a:t>计算机科学与技术专业、软件工程等</a:t>
            </a:r>
          </a:p>
          <a:p>
            <a:pPr marL="397923" indent="-397923" algn="l">
              <a:buFont typeface="Monotype Sorts" pitchFamily="2" charset="2"/>
              <a:buChar char="n"/>
            </a:pPr>
            <a:r>
              <a:rPr lang="zh-CN" altLang="en-US" sz="2667" b="1" dirty="0"/>
              <a:t>预修课程要求：</a:t>
            </a:r>
            <a:r>
              <a:rPr lang="zh-CN" altLang="en-US" sz="2400" dirty="0"/>
              <a:t>C/C++程序设计语言、数据结构、计算机组成原理</a:t>
            </a:r>
            <a:endParaRPr lang="en-US" altLang="zh-CN" sz="2400" dirty="0"/>
          </a:p>
        </p:txBody>
      </p:sp>
    </p:spTree>
    <p:extLst>
      <p:ext uri="{BB962C8B-B14F-4D97-AF65-F5344CB8AC3E}">
        <p14:creationId xmlns:p14="http://schemas.microsoft.com/office/powerpoint/2010/main" val="395883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1.2 Computer-System Organization</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69166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solidFill>
                  <a:srgbClr val="FF3300"/>
                </a:solidFill>
              </a:rPr>
              <a:t> </a:t>
            </a:r>
            <a:r>
              <a:rPr lang="en-US" altLang="zh-CN" dirty="0"/>
              <a:t>Computer System Organization</a:t>
            </a:r>
          </a:p>
        </p:txBody>
      </p:sp>
      <p:sp>
        <p:nvSpPr>
          <p:cNvPr id="15363" name="Rectangle 3"/>
          <p:cNvSpPr>
            <a:spLocks noGrp="1" noChangeArrowheads="1"/>
          </p:cNvSpPr>
          <p:nvPr>
            <p:ph idx="1"/>
          </p:nvPr>
        </p:nvSpPr>
        <p:spPr/>
        <p:txBody>
          <a:bodyPr/>
          <a:lstStyle/>
          <a:p>
            <a:pPr eaLnBrk="1" hangingPunct="1"/>
            <a:r>
              <a:rPr lang="zh-CN" altLang="en-US" sz="2400" dirty="0">
                <a:solidFill>
                  <a:srgbClr val="FF0066"/>
                </a:solidFill>
                <a:latin typeface="楷体_GB2312" pitchFamily="49" charset="-122"/>
              </a:rPr>
              <a:t>总线结构，</a:t>
            </a:r>
            <a:r>
              <a:rPr lang="zh-CN" altLang="en-US" sz="2400" dirty="0">
                <a:latin typeface="Times New Roman" pitchFamily="18" charset="0"/>
              </a:rPr>
              <a:t> </a:t>
            </a:r>
            <a:r>
              <a:rPr lang="zh-CN" altLang="en-US" sz="2400" b="0" dirty="0">
                <a:latin typeface="楷体_GB2312" pitchFamily="49" charset="-122"/>
              </a:rPr>
              <a:t>微型计算机是以总线为纽带来构成计算机系统，中央处理机（</a:t>
            </a:r>
            <a:r>
              <a:rPr lang="en-US" altLang="zh-CN" sz="2400" b="0" dirty="0">
                <a:latin typeface="楷体_GB2312" pitchFamily="49" charset="-122"/>
              </a:rPr>
              <a:t>CPU</a:t>
            </a:r>
            <a:r>
              <a:rPr lang="zh-CN" altLang="en-US" sz="2400" b="0" dirty="0">
                <a:latin typeface="楷体_GB2312" pitchFamily="49" charset="-122"/>
              </a:rPr>
              <a:t>）、存储器、 </a:t>
            </a:r>
            <a:r>
              <a:rPr lang="en-US" altLang="zh-CN" sz="2400" b="0" dirty="0">
                <a:latin typeface="楷体_GB2312" pitchFamily="49" charset="-122"/>
              </a:rPr>
              <a:t>I</a:t>
            </a:r>
            <a:r>
              <a:rPr lang="zh-CN" altLang="en-US" sz="2400" b="0" dirty="0">
                <a:latin typeface="楷体_GB2312" pitchFamily="49" charset="-122"/>
              </a:rPr>
              <a:t>／</a:t>
            </a:r>
            <a:r>
              <a:rPr lang="en-US" altLang="zh-CN" sz="2400" b="0" dirty="0">
                <a:latin typeface="楷体_GB2312" pitchFamily="49" charset="-122"/>
              </a:rPr>
              <a:t>O</a:t>
            </a:r>
            <a:r>
              <a:rPr lang="zh-CN" altLang="en-US" sz="2400" b="0" dirty="0">
                <a:latin typeface="楷体_GB2312" pitchFamily="49" charset="-122"/>
              </a:rPr>
              <a:t>设备（包括外存磁盘、磁带）都挂接在总线。</a:t>
            </a:r>
            <a:r>
              <a:rPr lang="zh-CN" altLang="en-US" sz="2400" b="0" dirty="0">
                <a:latin typeface="Times New Roman" pitchFamily="18" charset="0"/>
              </a:rPr>
              <a:t> </a:t>
            </a:r>
          </a:p>
          <a:p>
            <a:pPr lvl="1" eaLnBrk="1" hangingPunct="1"/>
            <a:endParaRPr lang="zh-CN" altLang="en-US" sz="1600" dirty="0">
              <a:latin typeface="Arial" pitchFamily="34" charset="0"/>
              <a:ea typeface="宋体" pitchFamily="2" charset="-122"/>
            </a:endParaRPr>
          </a:p>
        </p:txBody>
      </p:sp>
      <p:sp>
        <p:nvSpPr>
          <p:cNvPr id="15364" name="Text Box 5"/>
          <p:cNvSpPr txBox="1">
            <a:spLocks noChangeArrowheads="1"/>
          </p:cNvSpPr>
          <p:nvPr/>
        </p:nvSpPr>
        <p:spPr bwMode="auto">
          <a:xfrm>
            <a:off x="3643314" y="6180932"/>
            <a:ext cx="449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b="1" dirty="0">
                <a:ea typeface="宋体" pitchFamily="2" charset="-122"/>
              </a:rPr>
              <a:t>A modern computer system</a:t>
            </a:r>
            <a:r>
              <a:rPr lang="zh-CN" altLang="en-US" b="1" dirty="0">
                <a:ea typeface="宋体" pitchFamily="2" charset="-122"/>
              </a:rPr>
              <a:t>，总线型</a:t>
            </a:r>
          </a:p>
        </p:txBody>
      </p:sp>
      <p:pic>
        <p:nvPicPr>
          <p:cNvPr id="15365" name="Picture 6"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610" y="2291557"/>
            <a:ext cx="775578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a:t>Computer System Organization</a:t>
            </a:r>
            <a:endParaRPr lang="zh-CN" altLang="en-US"/>
          </a:p>
        </p:txBody>
      </p:sp>
      <p:sp>
        <p:nvSpPr>
          <p:cNvPr id="16387" name="Rectangle 3"/>
          <p:cNvSpPr>
            <a:spLocks noGrp="1" noChangeArrowheads="1"/>
          </p:cNvSpPr>
          <p:nvPr>
            <p:ph idx="1"/>
          </p:nvPr>
        </p:nvSpPr>
        <p:spPr/>
        <p:txBody>
          <a:bodyPr/>
          <a:lstStyle/>
          <a:p>
            <a:pPr marL="0" indent="-400050" eaLnBrk="1" hangingPunct="1">
              <a:lnSpc>
                <a:spcPct val="90000"/>
              </a:lnSpc>
              <a:defRPr/>
            </a:pPr>
            <a:r>
              <a:rPr lang="zh-CN" altLang="en-US" sz="2200" dirty="0">
                <a:solidFill>
                  <a:srgbClr val="FF0000"/>
                </a:solidFill>
                <a:latin typeface="Times New Roman" pitchFamily="18" charset="0"/>
              </a:rPr>
              <a:t>主机型：</a:t>
            </a:r>
            <a:r>
              <a:rPr lang="zh-CN" altLang="en-US" sz="2200" dirty="0">
                <a:latin typeface="Times New Roman" pitchFamily="18" charset="0"/>
              </a:rPr>
              <a:t>这类计算机以存储器为中心，</a:t>
            </a:r>
            <a:r>
              <a:rPr lang="en-US" altLang="zh-CN" sz="2200" dirty="0">
                <a:latin typeface="Times New Roman" pitchFamily="18" charset="0"/>
              </a:rPr>
              <a:t>CPU</a:t>
            </a:r>
            <a:r>
              <a:rPr lang="zh-CN" altLang="en-US" sz="2200" dirty="0">
                <a:latin typeface="Times New Roman" pitchFamily="18" charset="0"/>
              </a:rPr>
              <a:t>和各种通道都与存储器相连。</a:t>
            </a:r>
            <a:endParaRPr lang="zh-CN" altLang="en-US" dirty="0">
              <a:latin typeface="Times New Roman" pitchFamily="18" charset="0"/>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r>
              <a:rPr lang="zh-CN" altLang="en-US" sz="1400" dirty="0">
                <a:latin typeface="Times New Roman" pitchFamily="18" charset="0"/>
                <a:ea typeface="宋体" charset="-122"/>
              </a:rPr>
              <a:t>                                                 </a:t>
            </a:r>
            <a:r>
              <a:rPr lang="en-US" altLang="zh-CN" sz="1400" dirty="0">
                <a:latin typeface="Times New Roman" pitchFamily="18" charset="0"/>
                <a:ea typeface="宋体" charset="-122"/>
              </a:rPr>
              <a:t>a</a:t>
            </a:r>
            <a:endParaRPr lang="zh-CN" altLang="en-US" sz="1400" dirty="0">
              <a:latin typeface="Times New Roman" pitchFamily="18" charset="0"/>
              <a:ea typeface="宋体" charset="-122"/>
            </a:endParaRPr>
          </a:p>
        </p:txBody>
      </p:sp>
      <p:grpSp>
        <p:nvGrpSpPr>
          <p:cNvPr id="16388" name="Group 4"/>
          <p:cNvGrpSpPr>
            <a:grpSpLocks/>
          </p:cNvGrpSpPr>
          <p:nvPr/>
        </p:nvGrpSpPr>
        <p:grpSpPr bwMode="auto">
          <a:xfrm>
            <a:off x="2681289" y="2047875"/>
            <a:ext cx="5965825" cy="3276600"/>
            <a:chOff x="1557" y="7460"/>
            <a:chExt cx="7680" cy="2984"/>
          </a:xfrm>
        </p:grpSpPr>
        <p:sp>
          <p:nvSpPr>
            <p:cNvPr id="16390" name="Rectangle 5"/>
            <p:cNvSpPr>
              <a:spLocks noChangeArrowheads="1"/>
            </p:cNvSpPr>
            <p:nvPr/>
          </p:nvSpPr>
          <p:spPr bwMode="auto">
            <a:xfrm>
              <a:off x="1557" y="7460"/>
              <a:ext cx="840" cy="520"/>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2000">
                  <a:latin typeface="Times New Roman" pitchFamily="18" charset="0"/>
                  <a:ea typeface="宋体" pitchFamily="2" charset="-122"/>
                </a:rPr>
                <a:t>终端</a:t>
              </a:r>
              <a:endParaRPr kumimoji="1" lang="zh-CN" altLang="en-US">
                <a:latin typeface="Times New Roman" pitchFamily="18" charset="0"/>
                <a:ea typeface="宋体" pitchFamily="2" charset="-122"/>
              </a:endParaRPr>
            </a:p>
          </p:txBody>
        </p:sp>
        <p:sp>
          <p:nvSpPr>
            <p:cNvPr id="16391" name="Rectangle 6"/>
            <p:cNvSpPr>
              <a:spLocks noChangeArrowheads="1"/>
            </p:cNvSpPr>
            <p:nvPr/>
          </p:nvSpPr>
          <p:spPr bwMode="auto">
            <a:xfrm>
              <a:off x="1557" y="8816"/>
              <a:ext cx="960" cy="520"/>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1600">
                  <a:latin typeface="Times New Roman" pitchFamily="18" charset="0"/>
                  <a:ea typeface="宋体" pitchFamily="2" charset="-122"/>
                </a:rPr>
                <a:t>打印机</a:t>
              </a:r>
            </a:p>
          </p:txBody>
        </p:sp>
        <p:sp>
          <p:nvSpPr>
            <p:cNvPr id="16392" name="Rectangle 7"/>
            <p:cNvSpPr>
              <a:spLocks noChangeArrowheads="1"/>
            </p:cNvSpPr>
            <p:nvPr/>
          </p:nvSpPr>
          <p:spPr bwMode="auto">
            <a:xfrm>
              <a:off x="3237" y="7564"/>
              <a:ext cx="600" cy="1872"/>
            </a:xfrm>
            <a:prstGeom prst="rect">
              <a:avLst/>
            </a:prstGeom>
            <a:solidFill>
              <a:srgbClr val="FFFFFF"/>
            </a:solidFill>
            <a:ln w="9525">
              <a:solidFill>
                <a:srgbClr val="000000"/>
              </a:solidFill>
              <a:miter lim="800000"/>
              <a:headEnd/>
              <a:tailEnd/>
            </a:ln>
          </p:spPr>
          <p:txBody>
            <a:bodyPr/>
            <a:lstStyle/>
            <a:p>
              <a:pPr algn="just" eaLnBrk="1" hangingPunct="1"/>
              <a:endParaRPr kumimoji="1" lang="zh-CN" altLang="en-US" sz="1000">
                <a:latin typeface="Times New Roman" pitchFamily="18" charset="0"/>
                <a:ea typeface="宋体" pitchFamily="2" charset="-122"/>
              </a:endParaRPr>
            </a:p>
            <a:p>
              <a:pPr algn="just" eaLnBrk="1" hangingPunct="1"/>
              <a:endParaRPr kumimoji="1" lang="zh-CN" altLang="en-US" sz="2400">
                <a:latin typeface="Times New Roman" pitchFamily="18" charset="0"/>
                <a:ea typeface="宋体" pitchFamily="2" charset="-122"/>
              </a:endParaRPr>
            </a:p>
            <a:p>
              <a:pPr algn="just" eaLnBrk="1" hangingPunct="1"/>
              <a:r>
                <a:rPr kumimoji="1" lang="zh-CN" altLang="en-US" sz="2400">
                  <a:latin typeface="Times New Roman" pitchFamily="18" charset="0"/>
                  <a:ea typeface="宋体" pitchFamily="2" charset="-122"/>
                </a:rPr>
                <a:t>多</a:t>
              </a:r>
            </a:p>
            <a:p>
              <a:pPr algn="just" eaLnBrk="1" hangingPunct="1"/>
              <a:r>
                <a:rPr kumimoji="1" lang="zh-CN" altLang="en-US" sz="2400">
                  <a:latin typeface="Times New Roman" pitchFamily="18" charset="0"/>
                  <a:ea typeface="宋体" pitchFamily="2" charset="-122"/>
                </a:rPr>
                <a:t>路</a:t>
              </a:r>
            </a:p>
            <a:p>
              <a:pPr algn="just" eaLnBrk="1" hangingPunct="1"/>
              <a:r>
                <a:rPr kumimoji="1" lang="zh-CN" altLang="en-US" sz="2400">
                  <a:latin typeface="Times New Roman" pitchFamily="18" charset="0"/>
                  <a:ea typeface="宋体" pitchFamily="2" charset="-122"/>
                </a:rPr>
                <a:t>通道</a:t>
              </a:r>
              <a:r>
                <a:rPr kumimoji="1" lang="zh-CN" altLang="en-US" sz="1000">
                  <a:latin typeface="Times New Roman" pitchFamily="18" charset="0"/>
                  <a:ea typeface="宋体" pitchFamily="2" charset="-122"/>
                </a:rPr>
                <a:t>  </a:t>
              </a:r>
            </a:p>
          </p:txBody>
        </p:sp>
        <p:sp>
          <p:nvSpPr>
            <p:cNvPr id="16393" name="Rectangle 8"/>
            <p:cNvSpPr>
              <a:spLocks noChangeArrowheads="1"/>
            </p:cNvSpPr>
            <p:nvPr/>
          </p:nvSpPr>
          <p:spPr bwMode="auto">
            <a:xfrm>
              <a:off x="4677" y="7564"/>
              <a:ext cx="1320" cy="1352"/>
            </a:xfrm>
            <a:prstGeom prst="rect">
              <a:avLst/>
            </a:prstGeom>
            <a:solidFill>
              <a:srgbClr val="FFFFFF"/>
            </a:solidFill>
            <a:ln w="9525">
              <a:solidFill>
                <a:srgbClr val="000000"/>
              </a:solidFill>
              <a:miter lim="800000"/>
              <a:headEnd/>
              <a:tailEnd/>
            </a:ln>
          </p:spPr>
          <p:txBody>
            <a:bodyPr/>
            <a:lstStyle/>
            <a:p>
              <a:pPr algn="just" eaLnBrk="1" hangingPunct="1"/>
              <a:endParaRPr kumimoji="1" lang="zh-CN" altLang="en-US" sz="1000">
                <a:latin typeface="Times New Roman" pitchFamily="18" charset="0"/>
                <a:ea typeface="宋体" pitchFamily="2" charset="-122"/>
              </a:endParaRPr>
            </a:p>
            <a:p>
              <a:pPr algn="just" eaLnBrk="1" hangingPunct="1"/>
              <a:endParaRPr kumimoji="1" lang="zh-CN" altLang="en-US" sz="1000">
                <a:latin typeface="Times New Roman" pitchFamily="18" charset="0"/>
                <a:ea typeface="宋体" pitchFamily="2" charset="-122"/>
              </a:endParaRPr>
            </a:p>
            <a:p>
              <a:pPr algn="just" eaLnBrk="1" hangingPunct="1"/>
              <a:r>
                <a:rPr kumimoji="1" lang="zh-CN" altLang="en-US" sz="1000">
                  <a:latin typeface="Times New Roman" pitchFamily="18" charset="0"/>
                  <a:ea typeface="宋体" pitchFamily="2" charset="-122"/>
                </a:rPr>
                <a:t>  </a:t>
              </a:r>
              <a:r>
                <a:rPr kumimoji="1" lang="zh-CN" altLang="en-US" sz="2000">
                  <a:latin typeface="Times New Roman" pitchFamily="18" charset="0"/>
                  <a:ea typeface="宋体" pitchFamily="2" charset="-122"/>
                </a:rPr>
                <a:t>存储器</a:t>
              </a:r>
            </a:p>
          </p:txBody>
        </p:sp>
        <p:sp>
          <p:nvSpPr>
            <p:cNvPr id="16394" name="Rectangle 9"/>
            <p:cNvSpPr>
              <a:spLocks noChangeArrowheads="1"/>
            </p:cNvSpPr>
            <p:nvPr/>
          </p:nvSpPr>
          <p:spPr bwMode="auto">
            <a:xfrm>
              <a:off x="4677" y="10062"/>
              <a:ext cx="1320" cy="382"/>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1000">
                  <a:latin typeface="Times New Roman" pitchFamily="18" charset="0"/>
                  <a:ea typeface="宋体" pitchFamily="2" charset="-122"/>
                </a:rPr>
                <a:t>     </a:t>
              </a:r>
              <a:r>
                <a:rPr kumimoji="1" lang="zh-CN" altLang="en-US" sz="2400">
                  <a:latin typeface="Times New Roman" pitchFamily="18" charset="0"/>
                  <a:ea typeface="宋体" pitchFamily="2" charset="-122"/>
                </a:rPr>
                <a:t> </a:t>
              </a:r>
              <a:r>
                <a:rPr kumimoji="1" lang="en-US" altLang="zh-CN" sz="2400">
                  <a:latin typeface="Times New Roman" pitchFamily="18" charset="0"/>
                  <a:ea typeface="宋体" pitchFamily="2" charset="-122"/>
                </a:rPr>
                <a:t>CPU</a:t>
              </a:r>
              <a:endParaRPr kumimoji="1" lang="en-US" altLang="zh-CN">
                <a:latin typeface="Times New Roman" pitchFamily="18" charset="0"/>
                <a:ea typeface="宋体" pitchFamily="2" charset="-122"/>
              </a:endParaRPr>
            </a:p>
          </p:txBody>
        </p:sp>
        <p:sp>
          <p:nvSpPr>
            <p:cNvPr id="16395" name="Rectangle 10"/>
            <p:cNvSpPr>
              <a:spLocks noChangeArrowheads="1"/>
            </p:cNvSpPr>
            <p:nvPr/>
          </p:nvSpPr>
          <p:spPr bwMode="auto">
            <a:xfrm>
              <a:off x="6957" y="7460"/>
              <a:ext cx="600" cy="1768"/>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1000">
                  <a:latin typeface="Times New Roman" pitchFamily="18" charset="0"/>
                  <a:ea typeface="宋体" pitchFamily="2" charset="-122"/>
                </a:rPr>
                <a:t>    </a:t>
              </a:r>
            </a:p>
            <a:p>
              <a:pPr algn="just" eaLnBrk="1" hangingPunct="1"/>
              <a:endParaRPr kumimoji="1" lang="zh-CN" altLang="en-US" sz="1000">
                <a:latin typeface="Times New Roman" pitchFamily="18" charset="0"/>
                <a:ea typeface="宋体" pitchFamily="2" charset="-122"/>
              </a:endParaRPr>
            </a:p>
            <a:p>
              <a:pPr eaLnBrk="1" hangingPunct="1"/>
              <a:r>
                <a:rPr kumimoji="1" lang="zh-CN" altLang="en-US" sz="2400">
                  <a:latin typeface="Times New Roman" pitchFamily="18" charset="0"/>
                  <a:ea typeface="宋体" pitchFamily="2" charset="-122"/>
                </a:rPr>
                <a:t>选择通道</a:t>
              </a:r>
              <a:endParaRPr kumimoji="1" lang="zh-CN" altLang="en-US" sz="1000">
                <a:latin typeface="Times New Roman" pitchFamily="18" charset="0"/>
                <a:ea typeface="宋体" pitchFamily="2" charset="-122"/>
              </a:endParaRPr>
            </a:p>
          </p:txBody>
        </p:sp>
        <p:sp>
          <p:nvSpPr>
            <p:cNvPr id="16396" name="Oval 11"/>
            <p:cNvSpPr>
              <a:spLocks noChangeArrowheads="1"/>
            </p:cNvSpPr>
            <p:nvPr/>
          </p:nvSpPr>
          <p:spPr bwMode="auto">
            <a:xfrm>
              <a:off x="8757" y="7460"/>
              <a:ext cx="480" cy="416"/>
            </a:xfrm>
            <a:prstGeom prst="ellipse">
              <a:avLst/>
            </a:prstGeom>
            <a:solidFill>
              <a:srgbClr val="FFFFFF"/>
            </a:solidFill>
            <a:ln w="9525">
              <a:solidFill>
                <a:srgbClr val="000000"/>
              </a:solidFill>
              <a:round/>
              <a:headEnd/>
              <a:tailEnd/>
            </a:ln>
          </p:spPr>
          <p:txBody>
            <a:bodyPr/>
            <a:lstStyle/>
            <a:p>
              <a:endParaRPr lang="zh-CN" altLang="en-US">
                <a:ea typeface="宋体" pitchFamily="2" charset="-122"/>
              </a:endParaRPr>
            </a:p>
          </p:txBody>
        </p:sp>
        <p:sp>
          <p:nvSpPr>
            <p:cNvPr id="16397" name="Oval 12"/>
            <p:cNvSpPr>
              <a:spLocks noChangeArrowheads="1"/>
            </p:cNvSpPr>
            <p:nvPr/>
          </p:nvSpPr>
          <p:spPr bwMode="auto">
            <a:xfrm>
              <a:off x="8757" y="8190"/>
              <a:ext cx="480" cy="416"/>
            </a:xfrm>
            <a:prstGeom prst="ellipse">
              <a:avLst/>
            </a:prstGeom>
            <a:solidFill>
              <a:srgbClr val="FFFFFF"/>
            </a:solidFill>
            <a:ln w="9525">
              <a:solidFill>
                <a:srgbClr val="000000"/>
              </a:solidFill>
              <a:round/>
              <a:headEnd/>
              <a:tailEnd/>
            </a:ln>
          </p:spPr>
          <p:txBody>
            <a:bodyPr/>
            <a:lstStyle/>
            <a:p>
              <a:endParaRPr lang="zh-CN" altLang="en-US">
                <a:ea typeface="宋体" pitchFamily="2" charset="-122"/>
              </a:endParaRPr>
            </a:p>
          </p:txBody>
        </p:sp>
        <p:sp>
          <p:nvSpPr>
            <p:cNvPr id="16398" name="Oval 13"/>
            <p:cNvSpPr>
              <a:spLocks noChangeArrowheads="1"/>
            </p:cNvSpPr>
            <p:nvPr/>
          </p:nvSpPr>
          <p:spPr bwMode="auto">
            <a:xfrm>
              <a:off x="8757" y="9128"/>
              <a:ext cx="480" cy="416"/>
            </a:xfrm>
            <a:prstGeom prst="ellipse">
              <a:avLst/>
            </a:prstGeom>
            <a:solidFill>
              <a:srgbClr val="FFFFFF"/>
            </a:solidFill>
            <a:ln w="9525">
              <a:solidFill>
                <a:srgbClr val="000000"/>
              </a:solidFill>
              <a:round/>
              <a:headEnd/>
              <a:tailEnd/>
            </a:ln>
          </p:spPr>
          <p:txBody>
            <a:bodyPr/>
            <a:lstStyle/>
            <a:p>
              <a:endParaRPr lang="zh-CN" altLang="en-US">
                <a:ea typeface="宋体" pitchFamily="2" charset="-122"/>
              </a:endParaRPr>
            </a:p>
          </p:txBody>
        </p:sp>
        <p:sp>
          <p:nvSpPr>
            <p:cNvPr id="16399" name="Line 14"/>
            <p:cNvSpPr>
              <a:spLocks noChangeShapeType="1"/>
            </p:cNvSpPr>
            <p:nvPr/>
          </p:nvSpPr>
          <p:spPr bwMode="auto">
            <a:xfrm>
              <a:off x="2397" y="7669"/>
              <a:ext cx="8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0" name="Line 15"/>
            <p:cNvSpPr>
              <a:spLocks noChangeShapeType="1"/>
            </p:cNvSpPr>
            <p:nvPr/>
          </p:nvSpPr>
          <p:spPr bwMode="auto">
            <a:xfrm>
              <a:off x="2397" y="8398"/>
              <a:ext cx="8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1" name="Line 16"/>
            <p:cNvSpPr>
              <a:spLocks noChangeShapeType="1"/>
            </p:cNvSpPr>
            <p:nvPr/>
          </p:nvSpPr>
          <p:spPr bwMode="auto">
            <a:xfrm flipH="1">
              <a:off x="2517" y="8816"/>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2" name="AutoShape 17"/>
            <p:cNvSpPr>
              <a:spLocks noChangeArrowheads="1"/>
            </p:cNvSpPr>
            <p:nvPr/>
          </p:nvSpPr>
          <p:spPr bwMode="auto">
            <a:xfrm>
              <a:off x="3837" y="8294"/>
              <a:ext cx="840" cy="104"/>
            </a:xfrm>
            <a:prstGeom prst="leftRightArrow">
              <a:avLst>
                <a:gd name="adj1" fmla="val 50000"/>
                <a:gd name="adj2" fmla="val 161538"/>
              </a:avLst>
            </a:prstGeom>
            <a:solidFill>
              <a:srgbClr val="FFFFFF"/>
            </a:solidFill>
            <a:ln w="9525">
              <a:solidFill>
                <a:srgbClr val="000000"/>
              </a:solidFill>
              <a:miter lim="800000"/>
              <a:headEnd/>
              <a:tailEnd/>
            </a:ln>
          </p:spPr>
          <p:txBody>
            <a:bodyPr/>
            <a:lstStyle/>
            <a:p>
              <a:endParaRPr lang="zh-CN" altLang="en-US">
                <a:ea typeface="宋体" pitchFamily="2" charset="-122"/>
              </a:endParaRPr>
            </a:p>
          </p:txBody>
        </p:sp>
        <p:sp>
          <p:nvSpPr>
            <p:cNvPr id="16403" name="AutoShape 18"/>
            <p:cNvSpPr>
              <a:spLocks noChangeArrowheads="1"/>
            </p:cNvSpPr>
            <p:nvPr/>
          </p:nvSpPr>
          <p:spPr bwMode="auto">
            <a:xfrm>
              <a:off x="5997" y="8294"/>
              <a:ext cx="960" cy="104"/>
            </a:xfrm>
            <a:prstGeom prst="leftRightArrow">
              <a:avLst>
                <a:gd name="adj1" fmla="val 50000"/>
                <a:gd name="adj2" fmla="val 184615"/>
              </a:avLst>
            </a:prstGeom>
            <a:solidFill>
              <a:srgbClr val="FFFFFF"/>
            </a:solidFill>
            <a:ln w="9525">
              <a:solidFill>
                <a:srgbClr val="000000"/>
              </a:solidFill>
              <a:miter lim="800000"/>
              <a:headEnd/>
              <a:tailEnd/>
            </a:ln>
          </p:spPr>
          <p:txBody>
            <a:bodyPr/>
            <a:lstStyle/>
            <a:p>
              <a:endParaRPr lang="zh-CN" altLang="en-US">
                <a:ea typeface="宋体" pitchFamily="2" charset="-122"/>
              </a:endParaRPr>
            </a:p>
          </p:txBody>
        </p:sp>
        <p:sp>
          <p:nvSpPr>
            <p:cNvPr id="16404" name="AutoShape 19"/>
            <p:cNvSpPr>
              <a:spLocks noChangeArrowheads="1"/>
            </p:cNvSpPr>
            <p:nvPr/>
          </p:nvSpPr>
          <p:spPr bwMode="auto">
            <a:xfrm>
              <a:off x="5157" y="8920"/>
              <a:ext cx="120" cy="936"/>
            </a:xfrm>
            <a:prstGeom prst="upDownArrow">
              <a:avLst>
                <a:gd name="adj1" fmla="val 50000"/>
                <a:gd name="adj2" fmla="val 156000"/>
              </a:avLst>
            </a:prstGeom>
            <a:solidFill>
              <a:srgbClr val="FFFFFF"/>
            </a:solidFill>
            <a:ln w="9525">
              <a:solidFill>
                <a:srgbClr val="000000"/>
              </a:solidFill>
              <a:miter lim="800000"/>
              <a:headEnd/>
              <a:tailEnd/>
            </a:ln>
          </p:spPr>
          <p:txBody>
            <a:bodyPr vert="eaVert"/>
            <a:lstStyle/>
            <a:p>
              <a:endParaRPr lang="zh-CN" altLang="en-US">
                <a:ea typeface="宋体" pitchFamily="2" charset="-122"/>
              </a:endParaRPr>
            </a:p>
          </p:txBody>
        </p:sp>
        <p:sp>
          <p:nvSpPr>
            <p:cNvPr id="16405" name="Line 20"/>
            <p:cNvSpPr>
              <a:spLocks noChangeShapeType="1"/>
            </p:cNvSpPr>
            <p:nvPr/>
          </p:nvSpPr>
          <p:spPr bwMode="auto">
            <a:xfrm flipV="1">
              <a:off x="8157" y="7669"/>
              <a:ext cx="600" cy="4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Line 21"/>
            <p:cNvSpPr>
              <a:spLocks noChangeShapeType="1"/>
            </p:cNvSpPr>
            <p:nvPr/>
          </p:nvSpPr>
          <p:spPr bwMode="auto">
            <a:xfrm>
              <a:off x="8277" y="8398"/>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 name="Line 22"/>
            <p:cNvSpPr>
              <a:spLocks noChangeShapeType="1"/>
            </p:cNvSpPr>
            <p:nvPr/>
          </p:nvSpPr>
          <p:spPr bwMode="auto">
            <a:xfrm>
              <a:off x="8157" y="8920"/>
              <a:ext cx="60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 name="Line 23"/>
            <p:cNvSpPr>
              <a:spLocks noChangeShapeType="1"/>
            </p:cNvSpPr>
            <p:nvPr/>
          </p:nvSpPr>
          <p:spPr bwMode="auto">
            <a:xfrm>
              <a:off x="7557" y="8398"/>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9" name="Line 24"/>
            <p:cNvSpPr>
              <a:spLocks noChangeShapeType="1"/>
            </p:cNvSpPr>
            <p:nvPr/>
          </p:nvSpPr>
          <p:spPr bwMode="auto">
            <a:xfrm flipV="1">
              <a:off x="7917" y="7982"/>
              <a:ext cx="240" cy="4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0" name="Line 25"/>
            <p:cNvSpPr>
              <a:spLocks noChangeShapeType="1"/>
            </p:cNvSpPr>
            <p:nvPr/>
          </p:nvSpPr>
          <p:spPr bwMode="auto">
            <a:xfrm flipH="1" flipV="1">
              <a:off x="3477" y="9441"/>
              <a:ext cx="1200" cy="7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1" name="Line 26"/>
            <p:cNvSpPr>
              <a:spLocks noChangeShapeType="1"/>
            </p:cNvSpPr>
            <p:nvPr/>
          </p:nvSpPr>
          <p:spPr bwMode="auto">
            <a:xfrm flipH="1">
              <a:off x="5997" y="9210"/>
              <a:ext cx="1200" cy="9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389" name="Text Box 27"/>
          <p:cNvSpPr txBox="1">
            <a:spLocks noChangeArrowheads="1"/>
          </p:cNvSpPr>
          <p:nvPr/>
        </p:nvSpPr>
        <p:spPr bwMode="auto">
          <a:xfrm>
            <a:off x="3706814" y="5788026"/>
            <a:ext cx="449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b="1">
                <a:ea typeface="宋体" pitchFamily="2" charset="-122"/>
              </a:rPr>
              <a:t>A  computer system</a:t>
            </a:r>
            <a:r>
              <a:rPr lang="zh-CN" altLang="en-US" b="1">
                <a:ea typeface="宋体" pitchFamily="2" charset="-122"/>
              </a:rPr>
              <a:t>，主机型</a:t>
            </a:r>
          </a:p>
        </p:txBody>
      </p:sp>
      <p:sp>
        <p:nvSpPr>
          <p:cNvPr id="28" name="AutoShape 4"/>
          <p:cNvSpPr>
            <a:spLocks noChangeArrowheads="1"/>
          </p:cNvSpPr>
          <p:nvPr/>
        </p:nvSpPr>
        <p:spPr bwMode="auto">
          <a:xfrm>
            <a:off x="7308518" y="5019216"/>
            <a:ext cx="2942471" cy="500266"/>
          </a:xfrm>
          <a:prstGeom prst="wedgeRoundRectCallout">
            <a:avLst>
              <a:gd name="adj1" fmla="val -41600"/>
              <a:gd name="adj2" fmla="val -100340"/>
              <a:gd name="adj3" fmla="val 16667"/>
            </a:avLst>
          </a:prstGeom>
          <a:solidFill>
            <a:schemeClr val="accent3">
              <a:lumMod val="95000"/>
            </a:schemeClr>
          </a:solidFill>
          <a:ln w="9525">
            <a:solidFill>
              <a:schemeClr val="tx1"/>
            </a:solidFill>
            <a:miter lim="800000"/>
            <a:headEnd/>
            <a:tailEnd/>
          </a:ln>
        </p:spPr>
        <p:txBody>
          <a:bodyPr/>
          <a:lstStyle/>
          <a:p>
            <a:pPr algn="ctr"/>
            <a:r>
              <a:rPr kumimoji="1" lang="zh-CN" altLang="en-US" b="1" i="1" dirty="0">
                <a:solidFill>
                  <a:srgbClr val="C00000"/>
                </a:solidFill>
                <a:ea typeface="宋体" pitchFamily="2" charset="-122"/>
              </a:rPr>
              <a:t>现在很少有了</a:t>
            </a: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solidFill>
                  <a:srgbClr val="FF3300"/>
                </a:solidFill>
              </a:rPr>
              <a:t>1.2.1 Computer-System Operation</a:t>
            </a:r>
          </a:p>
        </p:txBody>
      </p:sp>
      <p:sp>
        <p:nvSpPr>
          <p:cNvPr id="17411" name="Rectangle 3"/>
          <p:cNvSpPr>
            <a:spLocks noGrp="1" noChangeArrowheads="1"/>
          </p:cNvSpPr>
          <p:nvPr>
            <p:ph idx="1"/>
          </p:nvPr>
        </p:nvSpPr>
        <p:spPr/>
        <p:txBody>
          <a:bodyPr/>
          <a:lstStyle/>
          <a:p>
            <a:r>
              <a:rPr lang="en-US" altLang="en-US" dirty="0"/>
              <a:t>I/O devices and the CPU can </a:t>
            </a:r>
            <a:r>
              <a:rPr lang="en-US" altLang="en-US" dirty="0">
                <a:solidFill>
                  <a:srgbClr val="0000FF"/>
                </a:solidFill>
              </a:rPr>
              <a:t>execute concurrently</a:t>
            </a:r>
            <a:r>
              <a:rPr lang="zh-CN" altLang="en-US" dirty="0"/>
              <a:t>（并行运行）</a:t>
            </a:r>
            <a:endParaRPr lang="en-US" altLang="en-US" sz="1000" dirty="0"/>
          </a:p>
          <a:p>
            <a:r>
              <a:rPr lang="en-US" altLang="en-US" dirty="0"/>
              <a:t>Each device controller is in charge of a particular device type</a:t>
            </a:r>
            <a:endParaRPr lang="en-US" altLang="en-US" sz="1000" dirty="0"/>
          </a:p>
          <a:p>
            <a:r>
              <a:rPr lang="en-US" altLang="en-US" dirty="0"/>
              <a:t>Each device controller has a local buffer</a:t>
            </a:r>
          </a:p>
          <a:p>
            <a:r>
              <a:rPr lang="en-US" altLang="en-US" dirty="0"/>
              <a:t>Each device controller type has an operating system </a:t>
            </a:r>
            <a:r>
              <a:rPr lang="en-US" altLang="en-US" b="1" dirty="0">
                <a:solidFill>
                  <a:srgbClr val="3366FF"/>
                </a:solidFill>
              </a:rPr>
              <a:t>device driver</a:t>
            </a:r>
            <a:r>
              <a:rPr lang="en-US" altLang="en-US" dirty="0"/>
              <a:t> to manage it</a:t>
            </a:r>
            <a:endParaRPr lang="en-US" altLang="en-US" sz="1000" dirty="0"/>
          </a:p>
          <a:p>
            <a:r>
              <a:rPr lang="en-US" altLang="en-US" dirty="0"/>
              <a:t>CPU moves data from/to main memory to/from local buffers</a:t>
            </a:r>
            <a:endParaRPr lang="en-US" altLang="en-US" sz="1000" dirty="0"/>
          </a:p>
          <a:p>
            <a:r>
              <a:rPr lang="en-US" altLang="en-US" dirty="0"/>
              <a:t>I/O is from the device to local buffer of controller</a:t>
            </a:r>
            <a:endParaRPr lang="en-US" altLang="en-US" sz="1000" dirty="0"/>
          </a:p>
          <a:p>
            <a:r>
              <a:rPr lang="en-US" altLang="en-US" dirty="0"/>
              <a:t>Device controller informs CPU that it has finished its operation by causing an </a:t>
            </a:r>
            <a:r>
              <a:rPr lang="en-US" altLang="en-US" b="1" dirty="0">
                <a:solidFill>
                  <a:srgbClr val="3366FF"/>
                </a:solidFill>
              </a:rPr>
              <a:t>interrupt</a:t>
            </a:r>
          </a:p>
          <a:p>
            <a:pPr marL="0" indent="0" eaLnBrk="1" hangingPunct="1">
              <a:buNone/>
            </a:pPr>
            <a:r>
              <a:rPr lang="zh-CN" altLang="en-US" sz="2000" dirty="0">
                <a:latin typeface="Arial" pitchFamily="34" charset="0"/>
                <a:ea typeface="宋体" pitchFamily="2" charset="-122"/>
              </a:rPr>
              <a:t>　</a:t>
            </a:r>
            <a:endParaRPr lang="zh-CN" altLang="zh-CN" sz="2000" dirty="0">
              <a:latin typeface="Arial" pitchFamily="34" charset="0"/>
              <a:ea typeface="宋体" pitchFamily="2" charset="-122"/>
            </a:endParaRP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a:t>Computer Startup</a:t>
            </a:r>
          </a:p>
        </p:txBody>
      </p:sp>
      <p:sp>
        <p:nvSpPr>
          <p:cNvPr id="18435" name="Rectangle 3"/>
          <p:cNvSpPr>
            <a:spLocks noGrp="1" noChangeArrowheads="1"/>
          </p:cNvSpPr>
          <p:nvPr>
            <p:ph idx="1"/>
          </p:nvPr>
        </p:nvSpPr>
        <p:spPr/>
        <p:txBody>
          <a:bodyPr/>
          <a:lstStyle/>
          <a:p>
            <a:pPr eaLnBrk="1" hangingPunct="1"/>
            <a:r>
              <a:rPr lang="en-US" altLang="zh-CN" dirty="0">
                <a:solidFill>
                  <a:srgbClr val="FF0000"/>
                </a:solidFill>
                <a:latin typeface="Arial" pitchFamily="34" charset="0"/>
                <a:ea typeface="宋体" pitchFamily="2" charset="-122"/>
              </a:rPr>
              <a:t>bootstrap program is loaded at power-up or reboot</a:t>
            </a:r>
          </a:p>
          <a:p>
            <a:pPr lvl="1" eaLnBrk="1" hangingPunct="1"/>
            <a:r>
              <a:rPr lang="en-US" altLang="zh-CN" dirty="0">
                <a:latin typeface="Arial" pitchFamily="34" charset="0"/>
                <a:ea typeface="宋体" pitchFamily="2" charset="-122"/>
              </a:rPr>
              <a:t>Typically stored in ROM or EEPROM, generally known as firmware</a:t>
            </a:r>
          </a:p>
          <a:p>
            <a:pPr lvl="1" eaLnBrk="1" hangingPunct="1"/>
            <a:r>
              <a:rPr lang="en-US" altLang="zh-CN" dirty="0" err="1">
                <a:latin typeface="Arial" pitchFamily="34" charset="0"/>
                <a:ea typeface="宋体" pitchFamily="2" charset="-122"/>
              </a:rPr>
              <a:t>Initializates</a:t>
            </a:r>
            <a:r>
              <a:rPr lang="en-US" altLang="zh-CN" dirty="0">
                <a:latin typeface="Arial" pitchFamily="34" charset="0"/>
                <a:ea typeface="宋体" pitchFamily="2" charset="-122"/>
              </a:rPr>
              <a:t> all aspects of system</a:t>
            </a:r>
          </a:p>
          <a:p>
            <a:pPr lvl="1" eaLnBrk="1" hangingPunct="1"/>
            <a:r>
              <a:rPr lang="en-US" altLang="zh-CN" dirty="0">
                <a:latin typeface="Arial" pitchFamily="34" charset="0"/>
                <a:ea typeface="宋体" pitchFamily="2" charset="-122"/>
              </a:rPr>
              <a:t>Loads operating system kernel and starts execution</a:t>
            </a:r>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a:t>Common Functions of Interrupts</a:t>
            </a:r>
          </a:p>
        </p:txBody>
      </p:sp>
      <p:sp>
        <p:nvSpPr>
          <p:cNvPr id="21507" name="Rectangle 3"/>
          <p:cNvSpPr>
            <a:spLocks noGrp="1" noChangeArrowheads="1"/>
          </p:cNvSpPr>
          <p:nvPr>
            <p:ph idx="1"/>
          </p:nvPr>
        </p:nvSpPr>
        <p:spPr/>
        <p:txBody>
          <a:bodyPr/>
          <a:lstStyle/>
          <a:p>
            <a:pPr eaLnBrk="1" hangingPunct="1">
              <a:defRPr/>
            </a:pPr>
            <a:r>
              <a:rPr lang="zh-CN" altLang="en-US" sz="2400" dirty="0">
                <a:solidFill>
                  <a:srgbClr val="FF3300"/>
                </a:solidFill>
                <a:latin typeface="+mn-ea"/>
                <a:ea typeface="+mn-ea"/>
              </a:rPr>
              <a:t>中断</a:t>
            </a:r>
            <a:r>
              <a:rPr lang="zh-CN" altLang="en-US" sz="2400" dirty="0">
                <a:solidFill>
                  <a:schemeClr val="tx2"/>
                </a:solidFill>
                <a:latin typeface="+mn-ea"/>
                <a:ea typeface="+mn-ea"/>
              </a:rPr>
              <a:t>(</a:t>
            </a:r>
            <a:r>
              <a:rPr lang="en-US" altLang="zh-CN" sz="2400" dirty="0">
                <a:latin typeface="+mn-ea"/>
                <a:ea typeface="+mn-ea"/>
              </a:rPr>
              <a:t>Interrupt)</a:t>
            </a:r>
            <a:r>
              <a:rPr lang="zh-CN" altLang="en-US" sz="2400" dirty="0">
                <a:solidFill>
                  <a:schemeClr val="tx2"/>
                </a:solidFill>
                <a:latin typeface="+mn-ea"/>
                <a:ea typeface="+mn-ea"/>
              </a:rPr>
              <a:t>：</a:t>
            </a:r>
            <a:r>
              <a:rPr lang="zh-CN" altLang="en-US" sz="2400" dirty="0">
                <a:latin typeface="+mn-ea"/>
                <a:ea typeface="+mn-ea"/>
              </a:rPr>
              <a:t>指系统发生某个异步/同步事件后,处理器暂停正在执行的程序,转去执行处理该事件程序的过程。</a:t>
            </a:r>
            <a:endParaRPr lang="en-US" altLang="zh-CN" dirty="0">
              <a:latin typeface="+mn-ea"/>
              <a:ea typeface="+mn-ea"/>
            </a:endParaRPr>
          </a:p>
          <a:p>
            <a:pPr eaLnBrk="1" hangingPunct="1">
              <a:defRPr/>
            </a:pPr>
            <a:r>
              <a:rPr lang="en-US" altLang="zh-CN" sz="2400" dirty="0">
                <a:latin typeface="+mn-ea"/>
                <a:ea typeface="+mn-ea"/>
              </a:rPr>
              <a:t>Interrupt transfers control to the interrupt service routine generally, through the </a:t>
            </a:r>
            <a:r>
              <a:rPr lang="en-US" altLang="zh-CN" sz="2400" i="1" dirty="0">
                <a:solidFill>
                  <a:srgbClr val="FF3300"/>
                </a:solidFill>
                <a:latin typeface="+mn-ea"/>
                <a:ea typeface="+mn-ea"/>
              </a:rPr>
              <a:t>interrupt</a:t>
            </a:r>
            <a:r>
              <a:rPr lang="en-US" altLang="zh-CN" sz="2400" i="1" dirty="0">
                <a:latin typeface="+mn-ea"/>
                <a:ea typeface="+mn-ea"/>
              </a:rPr>
              <a:t> vector</a:t>
            </a:r>
            <a:r>
              <a:rPr lang="zh-CN" altLang="en-US" sz="2400" i="1" dirty="0">
                <a:latin typeface="+mn-ea"/>
                <a:ea typeface="+mn-ea"/>
              </a:rPr>
              <a:t>（中断向量）</a:t>
            </a:r>
            <a:r>
              <a:rPr lang="en-US" altLang="zh-CN" sz="2400" dirty="0">
                <a:latin typeface="+mn-ea"/>
                <a:ea typeface="+mn-ea"/>
              </a:rPr>
              <a:t>, which contains the addresses of all the service routines.</a:t>
            </a:r>
          </a:p>
          <a:p>
            <a:pPr eaLnBrk="1" hangingPunct="1">
              <a:defRPr/>
            </a:pPr>
            <a:r>
              <a:rPr lang="en-US" altLang="zh-CN" sz="2400" dirty="0">
                <a:latin typeface="+mn-ea"/>
                <a:ea typeface="+mn-ea"/>
              </a:rPr>
              <a:t>Interrupt architecture must save the address of the interrupted instruction.</a:t>
            </a:r>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t>Common Functions of Interrupts</a:t>
            </a:r>
            <a:endParaRPr lang="zh-CN" altLang="en-US"/>
          </a:p>
        </p:txBody>
      </p:sp>
      <p:sp>
        <p:nvSpPr>
          <p:cNvPr id="20483" name="Rectangle 3"/>
          <p:cNvSpPr>
            <a:spLocks noGrp="1" noChangeArrowheads="1"/>
          </p:cNvSpPr>
          <p:nvPr>
            <p:ph idx="1"/>
          </p:nvPr>
        </p:nvSpPr>
        <p:spPr/>
        <p:txBody>
          <a:bodyPr/>
          <a:lstStyle/>
          <a:p>
            <a:pPr eaLnBrk="1" hangingPunct="1"/>
            <a:r>
              <a:rPr lang="en-US" altLang="zh-CN" sz="2400">
                <a:latin typeface="Arial" pitchFamily="34" charset="0"/>
                <a:ea typeface="宋体" pitchFamily="2" charset="-122"/>
              </a:rPr>
              <a:t>Incoming interrupts are </a:t>
            </a:r>
            <a:r>
              <a:rPr lang="en-US" altLang="zh-CN" sz="2400" i="1">
                <a:latin typeface="Arial" pitchFamily="34" charset="0"/>
                <a:ea typeface="宋体" pitchFamily="2" charset="-122"/>
              </a:rPr>
              <a:t>disabled</a:t>
            </a:r>
            <a:r>
              <a:rPr lang="en-US" altLang="zh-CN" sz="2400">
                <a:latin typeface="Arial" pitchFamily="34" charset="0"/>
                <a:ea typeface="宋体" pitchFamily="2" charset="-122"/>
              </a:rPr>
              <a:t> while another interrupt is being processed to prevent a </a:t>
            </a:r>
            <a:r>
              <a:rPr lang="en-US" altLang="zh-CN" sz="2400" i="1">
                <a:latin typeface="Arial" pitchFamily="34" charset="0"/>
                <a:ea typeface="宋体" pitchFamily="2" charset="-122"/>
              </a:rPr>
              <a:t>lost interrupt</a:t>
            </a:r>
            <a:r>
              <a:rPr lang="en-US" altLang="zh-CN" sz="2400">
                <a:latin typeface="Arial" pitchFamily="34" charset="0"/>
                <a:ea typeface="宋体" pitchFamily="2" charset="-122"/>
              </a:rPr>
              <a:t>.</a:t>
            </a:r>
          </a:p>
          <a:p>
            <a:pPr eaLnBrk="1" hangingPunct="1"/>
            <a:r>
              <a:rPr lang="en-US" altLang="zh-CN" sz="2400">
                <a:latin typeface="Arial" pitchFamily="34" charset="0"/>
                <a:ea typeface="宋体" pitchFamily="2" charset="-122"/>
              </a:rPr>
              <a:t>A </a:t>
            </a:r>
            <a:r>
              <a:rPr lang="en-US" altLang="zh-CN" i="1">
                <a:solidFill>
                  <a:srgbClr val="FF3300"/>
                </a:solidFill>
                <a:latin typeface="Arial" pitchFamily="34" charset="0"/>
                <a:ea typeface="宋体" pitchFamily="2" charset="-122"/>
              </a:rPr>
              <a:t>trap</a:t>
            </a:r>
            <a:r>
              <a:rPr lang="zh-CN" altLang="en-US" i="1">
                <a:solidFill>
                  <a:srgbClr val="FF3300"/>
                </a:solidFill>
                <a:latin typeface="Arial" pitchFamily="34" charset="0"/>
                <a:ea typeface="宋体" pitchFamily="2" charset="-122"/>
              </a:rPr>
              <a:t>（陷入）</a:t>
            </a:r>
            <a:r>
              <a:rPr lang="zh-CN" altLang="en-US">
                <a:latin typeface="Arial" pitchFamily="34" charset="0"/>
                <a:ea typeface="宋体" pitchFamily="2" charset="-122"/>
              </a:rPr>
              <a:t> </a:t>
            </a:r>
            <a:r>
              <a:rPr lang="en-US" altLang="zh-CN" sz="2400">
                <a:latin typeface="Arial" pitchFamily="34" charset="0"/>
                <a:ea typeface="宋体" pitchFamily="2" charset="-122"/>
              </a:rPr>
              <a:t>is </a:t>
            </a:r>
            <a:r>
              <a:rPr lang="en-US" altLang="zh-CN" sz="2400">
                <a:solidFill>
                  <a:srgbClr val="0000FF"/>
                </a:solidFill>
                <a:latin typeface="Arial" pitchFamily="34" charset="0"/>
                <a:ea typeface="宋体" pitchFamily="2" charset="-122"/>
              </a:rPr>
              <a:t>a software-generated interrupt </a:t>
            </a:r>
            <a:r>
              <a:rPr lang="en-US" altLang="zh-CN" sz="2400">
                <a:latin typeface="Arial" pitchFamily="34" charset="0"/>
                <a:ea typeface="宋体" pitchFamily="2" charset="-122"/>
              </a:rPr>
              <a:t>caused either by an error or a user request.</a:t>
            </a:r>
          </a:p>
          <a:p>
            <a:pPr eaLnBrk="1" hangingPunct="1"/>
            <a:r>
              <a:rPr lang="en-US" altLang="zh-CN">
                <a:solidFill>
                  <a:srgbClr val="FF3300"/>
                </a:solidFill>
                <a:latin typeface="Arial" pitchFamily="34" charset="0"/>
                <a:ea typeface="宋体" pitchFamily="2" charset="-122"/>
              </a:rPr>
              <a:t>An operating system is </a:t>
            </a:r>
            <a:r>
              <a:rPr lang="en-US" altLang="zh-CN" i="1">
                <a:solidFill>
                  <a:srgbClr val="FF3300"/>
                </a:solidFill>
                <a:latin typeface="Arial" pitchFamily="34" charset="0"/>
                <a:ea typeface="宋体" pitchFamily="2" charset="-122"/>
              </a:rPr>
              <a:t>interrupt</a:t>
            </a:r>
            <a:r>
              <a:rPr lang="en-US" altLang="zh-CN">
                <a:solidFill>
                  <a:srgbClr val="FF3300"/>
                </a:solidFill>
                <a:latin typeface="Arial" pitchFamily="34" charset="0"/>
                <a:ea typeface="宋体" pitchFamily="2" charset="-122"/>
              </a:rPr>
              <a:t> driven.</a:t>
            </a:r>
          </a:p>
          <a:p>
            <a:pPr eaLnBrk="1" hangingPunct="1"/>
            <a:endParaRPr lang="zh-CN" altLang="en-US" sz="1800">
              <a:latin typeface="Arial" pitchFamily="34" charset="0"/>
              <a:ea typeface="宋体" pitchFamily="2" charset="-122"/>
            </a:endParaRP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z="3600">
                <a:solidFill>
                  <a:srgbClr val="FF3300"/>
                </a:solidFill>
                <a:ea typeface="楷体_GB2312" pitchFamily="49" charset="-122"/>
              </a:rPr>
              <a:t>中断</a:t>
            </a:r>
            <a:endParaRPr lang="zh-CN" altLang="en-US" sz="2800" i="1">
              <a:solidFill>
                <a:srgbClr val="FF3300"/>
              </a:solidFill>
              <a:ea typeface="楷体_GB2312" pitchFamily="49" charset="-122"/>
            </a:endParaRPr>
          </a:p>
        </p:txBody>
      </p:sp>
      <p:grpSp>
        <p:nvGrpSpPr>
          <p:cNvPr id="3" name="组合 2"/>
          <p:cNvGrpSpPr/>
          <p:nvPr/>
        </p:nvGrpSpPr>
        <p:grpSpPr>
          <a:xfrm>
            <a:off x="1795325" y="1598021"/>
            <a:ext cx="7140793" cy="3316288"/>
            <a:chOff x="2647732" y="1443038"/>
            <a:chExt cx="7140793" cy="3316288"/>
          </a:xfrm>
        </p:grpSpPr>
        <p:sp>
          <p:nvSpPr>
            <p:cNvPr id="21508" name="Text Box 4"/>
            <p:cNvSpPr txBox="1">
              <a:spLocks noChangeArrowheads="1"/>
            </p:cNvSpPr>
            <p:nvPr/>
          </p:nvSpPr>
          <p:spPr bwMode="auto">
            <a:xfrm>
              <a:off x="4321176" y="1776413"/>
              <a:ext cx="2043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dirty="0">
                  <a:latin typeface="楷体_GB2312" pitchFamily="49" charset="-122"/>
                  <a:ea typeface="楷体_GB2312" pitchFamily="49" charset="-122"/>
                </a:rPr>
                <a:t>中断(外中断)</a:t>
              </a:r>
            </a:p>
          </p:txBody>
        </p:sp>
        <p:sp>
          <p:nvSpPr>
            <p:cNvPr id="21509" name="Text Box 5"/>
            <p:cNvSpPr txBox="1">
              <a:spLocks noChangeArrowheads="1"/>
            </p:cNvSpPr>
            <p:nvPr/>
          </p:nvSpPr>
          <p:spPr bwMode="auto">
            <a:xfrm>
              <a:off x="4357688" y="3819526"/>
              <a:ext cx="2328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dirty="0">
                  <a:latin typeface="楷体_GB2312" pitchFamily="49" charset="-122"/>
                  <a:ea typeface="楷体_GB2312" pitchFamily="49" charset="-122"/>
                </a:rPr>
                <a:t>异常(内中断)</a:t>
              </a:r>
            </a:p>
          </p:txBody>
        </p:sp>
        <p:sp>
          <p:nvSpPr>
            <p:cNvPr id="21510" name="AutoShape 6"/>
            <p:cNvSpPr>
              <a:spLocks/>
            </p:cNvSpPr>
            <p:nvPr/>
          </p:nvSpPr>
          <p:spPr bwMode="auto">
            <a:xfrm>
              <a:off x="6911975" y="1647825"/>
              <a:ext cx="304800" cy="990600"/>
            </a:xfrm>
            <a:prstGeom prst="leftBrace">
              <a:avLst>
                <a:gd name="adj1" fmla="val 270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21511" name="Text Box 7"/>
            <p:cNvSpPr txBox="1">
              <a:spLocks noChangeArrowheads="1"/>
            </p:cNvSpPr>
            <p:nvPr/>
          </p:nvSpPr>
          <p:spPr bwMode="auto">
            <a:xfrm>
              <a:off x="7254875" y="1443038"/>
              <a:ext cx="213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en-US" altLang="zh-CN" sz="2400" b="1">
                  <a:latin typeface="楷体_GB2312" pitchFamily="49" charset="-122"/>
                  <a:ea typeface="楷体_GB2312" pitchFamily="49" charset="-122"/>
                </a:rPr>
                <a:t>I/O</a:t>
              </a:r>
              <a:r>
                <a:rPr kumimoji="1" lang="zh-CN" altLang="en-US" sz="2400" b="1">
                  <a:latin typeface="楷体_GB2312" pitchFamily="49" charset="-122"/>
                  <a:ea typeface="楷体_GB2312" pitchFamily="49" charset="-122"/>
                </a:rPr>
                <a:t>中断</a:t>
              </a:r>
            </a:p>
          </p:txBody>
        </p:sp>
        <p:sp>
          <p:nvSpPr>
            <p:cNvPr id="21512" name="Text Box 8"/>
            <p:cNvSpPr txBox="1">
              <a:spLocks noChangeArrowheads="1"/>
            </p:cNvSpPr>
            <p:nvPr/>
          </p:nvSpPr>
          <p:spPr bwMode="auto">
            <a:xfrm>
              <a:off x="7218363" y="2224088"/>
              <a:ext cx="243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a:latin typeface="楷体_GB2312" pitchFamily="49" charset="-122"/>
                  <a:ea typeface="楷体_GB2312" pitchFamily="49" charset="-122"/>
                </a:rPr>
                <a:t>时钟中断</a:t>
              </a:r>
            </a:p>
          </p:txBody>
        </p:sp>
        <p:sp>
          <p:nvSpPr>
            <p:cNvPr id="21513" name="AutoShape 9"/>
            <p:cNvSpPr>
              <a:spLocks/>
            </p:cNvSpPr>
            <p:nvPr/>
          </p:nvSpPr>
          <p:spPr bwMode="auto">
            <a:xfrm>
              <a:off x="4244975" y="2028825"/>
              <a:ext cx="152400" cy="2133600"/>
            </a:xfrm>
            <a:prstGeom prst="leftBrace">
              <a:avLst>
                <a:gd name="adj1" fmla="val 1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21514" name="AutoShape 10"/>
            <p:cNvSpPr>
              <a:spLocks/>
            </p:cNvSpPr>
            <p:nvPr/>
          </p:nvSpPr>
          <p:spPr bwMode="auto">
            <a:xfrm>
              <a:off x="6835775" y="2943225"/>
              <a:ext cx="228600" cy="1676400"/>
            </a:xfrm>
            <a:prstGeom prst="leftBrace">
              <a:avLst>
                <a:gd name="adj1" fmla="val 6111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21515" name="Text Box 11"/>
            <p:cNvSpPr txBox="1">
              <a:spLocks noChangeArrowheads="1"/>
            </p:cNvSpPr>
            <p:nvPr/>
          </p:nvSpPr>
          <p:spPr bwMode="auto">
            <a:xfrm>
              <a:off x="7129463" y="2820989"/>
              <a:ext cx="265906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dirty="0">
                  <a:latin typeface="楷体_GB2312" pitchFamily="49" charset="-122"/>
                  <a:ea typeface="楷体_GB2312" pitchFamily="49" charset="-122"/>
                </a:rPr>
                <a:t>系统调用（陷入）</a:t>
              </a:r>
            </a:p>
            <a:p>
              <a:pPr eaLnBrk="1" hangingPunct="1"/>
              <a:r>
                <a:rPr kumimoji="1" lang="zh-CN" altLang="en-US" sz="2400" b="1" dirty="0">
                  <a:latin typeface="楷体_GB2312" pitchFamily="49" charset="-122"/>
                  <a:ea typeface="楷体_GB2312" pitchFamily="49" charset="-122"/>
                </a:rPr>
                <a:t>缺页异常</a:t>
              </a:r>
            </a:p>
            <a:p>
              <a:pPr eaLnBrk="1" hangingPunct="1"/>
              <a:r>
                <a:rPr kumimoji="1" lang="zh-CN" altLang="en-US" sz="2400" b="1" dirty="0">
                  <a:latin typeface="楷体_GB2312" pitchFamily="49" charset="-122"/>
                  <a:ea typeface="楷体_GB2312" pitchFamily="49" charset="-122"/>
                </a:rPr>
                <a:t>断点指令</a:t>
              </a:r>
            </a:p>
            <a:p>
              <a:pPr eaLnBrk="1" hangingPunct="1"/>
              <a:r>
                <a:rPr kumimoji="1" lang="zh-CN" altLang="en-US" sz="2400" b="1" dirty="0">
                  <a:latin typeface="楷体_GB2312" pitchFamily="49" charset="-122"/>
                  <a:ea typeface="楷体_GB2312" pitchFamily="49" charset="-122"/>
                </a:rPr>
                <a:t>其他程序性异常</a:t>
              </a:r>
            </a:p>
            <a:p>
              <a:pPr eaLnBrk="1" hangingPunct="1"/>
              <a:r>
                <a:rPr kumimoji="1" lang="zh-CN" altLang="en-US" sz="2400" b="1" dirty="0">
                  <a:latin typeface="楷体_GB2312" pitchFamily="49" charset="-122"/>
                  <a:ea typeface="楷体_GB2312" pitchFamily="49" charset="-122"/>
                </a:rPr>
                <a:t>(如算术溢出等)</a:t>
              </a:r>
            </a:p>
          </p:txBody>
        </p:sp>
        <p:sp>
          <p:nvSpPr>
            <p:cNvPr id="21516" name="Text Box 13"/>
            <p:cNvSpPr txBox="1">
              <a:spLocks noChangeArrowheads="1"/>
            </p:cNvSpPr>
            <p:nvPr/>
          </p:nvSpPr>
          <p:spPr bwMode="auto">
            <a:xfrm>
              <a:off x="2647732" y="2820988"/>
              <a:ext cx="141451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a:latin typeface="Times New Roman" pitchFamily="18" charset="0"/>
                  <a:ea typeface="楷体_GB2312" pitchFamily="49" charset="-122"/>
                </a:rPr>
                <a:t>广义中断</a:t>
              </a:r>
            </a:p>
          </p:txBody>
        </p:sp>
      </p:gr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z="4000">
                <a:solidFill>
                  <a:srgbClr val="FF0000"/>
                </a:solidFill>
              </a:rPr>
              <a:t>中断</a:t>
            </a:r>
          </a:p>
        </p:txBody>
      </p:sp>
      <p:sp>
        <p:nvSpPr>
          <p:cNvPr id="22531" name="Rectangle 3"/>
          <p:cNvSpPr>
            <a:spLocks noGrp="1" noChangeArrowheads="1"/>
          </p:cNvSpPr>
          <p:nvPr>
            <p:ph idx="1"/>
          </p:nvPr>
        </p:nvSpPr>
        <p:spPr/>
        <p:txBody>
          <a:bodyPr/>
          <a:lstStyle/>
          <a:p>
            <a:pPr eaLnBrk="1" hangingPunct="1">
              <a:lnSpc>
                <a:spcPct val="90000"/>
              </a:lnSpc>
            </a:pPr>
            <a:r>
              <a:rPr lang="zh-CN" altLang="en-US" sz="2400" dirty="0">
                <a:solidFill>
                  <a:srgbClr val="FF3300"/>
                </a:solidFill>
                <a:latin typeface="楷体" pitchFamily="49" charset="-122"/>
              </a:rPr>
              <a:t>外部中断</a:t>
            </a:r>
            <a:r>
              <a:rPr lang="en-US" altLang="zh-CN" sz="2400" dirty="0">
                <a:solidFill>
                  <a:srgbClr val="FF3300"/>
                </a:solidFill>
                <a:latin typeface="楷体" pitchFamily="49" charset="-122"/>
              </a:rPr>
              <a:t>(interrupt)</a:t>
            </a:r>
            <a:r>
              <a:rPr lang="zh-CN" altLang="en-US" sz="2400" dirty="0">
                <a:solidFill>
                  <a:srgbClr val="FF3300"/>
                </a:solidFill>
                <a:latin typeface="楷体" pitchFamily="49" charset="-122"/>
              </a:rPr>
              <a:t>，</a:t>
            </a:r>
            <a:r>
              <a:rPr lang="zh-CN" altLang="en-US" sz="2400" b="0" dirty="0">
                <a:solidFill>
                  <a:srgbClr val="FF3300"/>
                </a:solidFill>
                <a:latin typeface="楷体" pitchFamily="49" charset="-122"/>
              </a:rPr>
              <a:t>异步中断</a:t>
            </a:r>
            <a:r>
              <a:rPr lang="zh-CN" altLang="en-US" sz="2400" dirty="0">
                <a:solidFill>
                  <a:schemeClr val="tx2"/>
                </a:solidFill>
                <a:latin typeface="楷体" pitchFamily="49" charset="-122"/>
              </a:rPr>
              <a:t>：</a:t>
            </a:r>
          </a:p>
          <a:p>
            <a:pPr lvl="1" eaLnBrk="1" hangingPunct="1">
              <a:lnSpc>
                <a:spcPct val="90000"/>
              </a:lnSpc>
            </a:pPr>
            <a:r>
              <a:rPr lang="zh-CN" altLang="en-US" b="0" dirty="0">
                <a:latin typeface="楷体" pitchFamily="49" charset="-122"/>
              </a:rPr>
              <a:t>外部设备所发出的</a:t>
            </a:r>
            <a:r>
              <a:rPr lang="en-US" altLang="zh-CN" b="0" dirty="0">
                <a:latin typeface="楷体" pitchFamily="49" charset="-122"/>
              </a:rPr>
              <a:t>I/O</a:t>
            </a:r>
            <a:r>
              <a:rPr lang="zh-CN" altLang="en-US" b="0" dirty="0">
                <a:latin typeface="楷体" pitchFamily="49" charset="-122"/>
              </a:rPr>
              <a:t>请求</a:t>
            </a:r>
            <a:endParaRPr lang="zh-CN" altLang="en-US" b="0" dirty="0">
              <a:solidFill>
                <a:schemeClr val="tx2"/>
              </a:solidFill>
              <a:latin typeface="楷体" pitchFamily="49" charset="-122"/>
            </a:endParaRPr>
          </a:p>
          <a:p>
            <a:pPr lvl="1" eaLnBrk="1" hangingPunct="1">
              <a:lnSpc>
                <a:spcPct val="90000"/>
              </a:lnSpc>
            </a:pPr>
            <a:r>
              <a:rPr lang="zh-CN" altLang="en-US" b="0" dirty="0">
                <a:latin typeface="楷体" pitchFamily="49" charset="-122"/>
              </a:rPr>
              <a:t>分为可屏蔽的和不可屏蔽的两类，由一些硬件设备产生</a:t>
            </a:r>
            <a:r>
              <a:rPr lang="en-US" altLang="zh-CN" b="0" dirty="0">
                <a:latin typeface="楷体" pitchFamily="49" charset="-122"/>
              </a:rPr>
              <a:t>,</a:t>
            </a:r>
            <a:r>
              <a:rPr lang="zh-CN" altLang="en-US" b="0" dirty="0">
                <a:solidFill>
                  <a:srgbClr val="FF0000"/>
                </a:solidFill>
                <a:latin typeface="楷体" pitchFamily="49" charset="-122"/>
              </a:rPr>
              <a:t>可以在指令执行的任意时刻产生</a:t>
            </a:r>
            <a:r>
              <a:rPr lang="zh-CN" altLang="en-US" b="0" dirty="0">
                <a:latin typeface="楷体" pitchFamily="49" charset="-122"/>
              </a:rPr>
              <a:t>。</a:t>
            </a:r>
          </a:p>
          <a:p>
            <a:pPr eaLnBrk="1" hangingPunct="1">
              <a:lnSpc>
                <a:spcPct val="90000"/>
              </a:lnSpc>
            </a:pPr>
            <a:r>
              <a:rPr lang="zh-CN" altLang="en-US" sz="2400" dirty="0">
                <a:solidFill>
                  <a:srgbClr val="FF3300"/>
                </a:solidFill>
                <a:latin typeface="楷体" pitchFamily="49" charset="-122"/>
              </a:rPr>
              <a:t>异常</a:t>
            </a:r>
            <a:r>
              <a:rPr lang="en-US" altLang="zh-CN" sz="2400" dirty="0">
                <a:solidFill>
                  <a:srgbClr val="FF3300"/>
                </a:solidFill>
                <a:latin typeface="楷体" pitchFamily="49" charset="-122"/>
              </a:rPr>
              <a:t>(exception)</a:t>
            </a:r>
            <a:r>
              <a:rPr lang="zh-CN" altLang="en-US" sz="2400" dirty="0">
                <a:solidFill>
                  <a:srgbClr val="FF3300"/>
                </a:solidFill>
                <a:latin typeface="楷体" pitchFamily="49" charset="-122"/>
              </a:rPr>
              <a:t>，</a:t>
            </a:r>
            <a:r>
              <a:rPr lang="zh-CN" altLang="en-US" sz="2400" b="0" dirty="0">
                <a:solidFill>
                  <a:srgbClr val="FF0000"/>
                </a:solidFill>
                <a:latin typeface="楷体" pitchFamily="49" charset="-122"/>
              </a:rPr>
              <a:t>内部中断，</a:t>
            </a:r>
            <a:r>
              <a:rPr lang="zh-CN" altLang="en-US" sz="2400" b="0" dirty="0">
                <a:solidFill>
                  <a:srgbClr val="FF3300"/>
                </a:solidFill>
                <a:latin typeface="楷体" pitchFamily="49" charset="-122"/>
              </a:rPr>
              <a:t>同步中断</a:t>
            </a:r>
            <a:r>
              <a:rPr lang="zh-CN" altLang="en-US" sz="2400" dirty="0">
                <a:solidFill>
                  <a:schemeClr val="tx2"/>
                </a:solidFill>
                <a:latin typeface="楷体" pitchFamily="49" charset="-122"/>
              </a:rPr>
              <a:t>：</a:t>
            </a:r>
          </a:p>
          <a:p>
            <a:pPr lvl="1" eaLnBrk="1" hangingPunct="1">
              <a:lnSpc>
                <a:spcPct val="90000"/>
              </a:lnSpc>
            </a:pPr>
            <a:r>
              <a:rPr lang="zh-CN" altLang="en-US" b="0" dirty="0">
                <a:latin typeface="楷体" pitchFamily="49" charset="-122"/>
              </a:rPr>
              <a:t>由正在执行的进程产生，</a:t>
            </a:r>
            <a:r>
              <a:rPr lang="zh-CN" altLang="en-US" b="0" dirty="0">
                <a:solidFill>
                  <a:srgbClr val="FF0000"/>
                </a:solidFill>
                <a:latin typeface="楷体" pitchFamily="49" charset="-122"/>
              </a:rPr>
              <a:t>一条指令终止执行后才会发出中断</a:t>
            </a:r>
            <a:r>
              <a:rPr lang="zh-CN" altLang="en-US" b="0" dirty="0">
                <a:latin typeface="楷体" pitchFamily="49" charset="-122"/>
              </a:rPr>
              <a:t>。</a:t>
            </a:r>
          </a:p>
          <a:p>
            <a:pPr lvl="1" eaLnBrk="1" hangingPunct="1">
              <a:lnSpc>
                <a:spcPct val="90000"/>
              </a:lnSpc>
            </a:pPr>
            <a:r>
              <a:rPr lang="zh-CN" altLang="en-US" b="0" dirty="0">
                <a:latin typeface="楷体" pitchFamily="49" charset="-122"/>
              </a:rPr>
              <a:t>常见的异常有除零、溢出及页面异常</a:t>
            </a:r>
            <a:r>
              <a:rPr lang="en-US" altLang="zh-CN" b="0" dirty="0">
                <a:latin typeface="楷体" pitchFamily="49" charset="-122"/>
              </a:rPr>
              <a:t>(</a:t>
            </a:r>
            <a:r>
              <a:rPr lang="en-US" altLang="zh-CN" b="0" dirty="0">
                <a:solidFill>
                  <a:srgbClr val="FF3300"/>
                </a:solidFill>
                <a:latin typeface="楷体" pitchFamily="49" charset="-122"/>
              </a:rPr>
              <a:t>fault</a:t>
            </a:r>
            <a:r>
              <a:rPr lang="zh-CN" altLang="en-US" b="0" dirty="0">
                <a:solidFill>
                  <a:srgbClr val="FF3300"/>
                </a:solidFill>
                <a:latin typeface="楷体" pitchFamily="49" charset="-122"/>
              </a:rPr>
              <a:t>出错</a:t>
            </a:r>
            <a:r>
              <a:rPr lang="en-US" altLang="zh-CN" b="0" dirty="0">
                <a:latin typeface="楷体" pitchFamily="49" charset="-122"/>
              </a:rPr>
              <a:t>)</a:t>
            </a:r>
            <a:r>
              <a:rPr lang="zh-CN" altLang="en-US" b="0" dirty="0">
                <a:latin typeface="楷体" pitchFamily="49" charset="-122"/>
              </a:rPr>
              <a:t>等。另一种情况是使用</a:t>
            </a:r>
            <a:r>
              <a:rPr lang="en-US" altLang="zh-CN" b="0" dirty="0" err="1">
                <a:latin typeface="楷体" pitchFamily="49" charset="-122"/>
              </a:rPr>
              <a:t>int</a:t>
            </a:r>
            <a:r>
              <a:rPr lang="zh-CN" altLang="en-US" b="0" dirty="0">
                <a:latin typeface="楷体" pitchFamily="49" charset="-122"/>
              </a:rPr>
              <a:t>指令</a:t>
            </a:r>
            <a:r>
              <a:rPr lang="en-US" altLang="zh-CN" b="0" dirty="0">
                <a:latin typeface="楷体" pitchFamily="49" charset="-122"/>
              </a:rPr>
              <a:t>(</a:t>
            </a:r>
            <a:r>
              <a:rPr lang="en-US" altLang="zh-CN" b="0" dirty="0">
                <a:solidFill>
                  <a:srgbClr val="FF3300"/>
                </a:solidFill>
                <a:latin typeface="楷体" pitchFamily="49" charset="-122"/>
              </a:rPr>
              <a:t>trap</a:t>
            </a:r>
            <a:r>
              <a:rPr lang="zh-CN" altLang="en-US" b="0" dirty="0">
                <a:solidFill>
                  <a:srgbClr val="FF3300"/>
                </a:solidFill>
                <a:latin typeface="楷体" pitchFamily="49" charset="-122"/>
              </a:rPr>
              <a:t>陷入</a:t>
            </a:r>
            <a:r>
              <a:rPr lang="en-US" altLang="zh-CN" b="0" dirty="0">
                <a:latin typeface="楷体" pitchFamily="49" charset="-122"/>
              </a:rPr>
              <a:t>)</a:t>
            </a:r>
            <a:r>
              <a:rPr lang="zh-CN" altLang="en-US" b="0" dirty="0">
                <a:latin typeface="楷体" pitchFamily="49" charset="-122"/>
              </a:rPr>
              <a:t>，</a:t>
            </a:r>
            <a:r>
              <a:rPr lang="en-US" altLang="zh-CN" b="0" dirty="0">
                <a:latin typeface="楷体" pitchFamily="49" charset="-122"/>
              </a:rPr>
              <a:t>Linux</a:t>
            </a:r>
            <a:r>
              <a:rPr lang="zh-CN" altLang="en-US" b="0" dirty="0">
                <a:latin typeface="楷体" pitchFamily="49" charset="-122"/>
              </a:rPr>
              <a:t>使用该指令来实现系统调用。 </a:t>
            </a:r>
            <a:r>
              <a:rPr lang="en-US" altLang="zh-CN" b="0" dirty="0">
                <a:solidFill>
                  <a:srgbClr val="3333FF"/>
                </a:solidFill>
                <a:latin typeface="楷体" pitchFamily="49" charset="-122"/>
              </a:rPr>
              <a:t>fault</a:t>
            </a:r>
            <a:r>
              <a:rPr lang="zh-CN" altLang="en-US" b="0" dirty="0">
                <a:solidFill>
                  <a:srgbClr val="3333FF"/>
                </a:solidFill>
                <a:latin typeface="楷体" pitchFamily="49" charset="-122"/>
              </a:rPr>
              <a:t>与</a:t>
            </a:r>
            <a:r>
              <a:rPr lang="en-US" altLang="zh-CN" b="0" dirty="0">
                <a:solidFill>
                  <a:srgbClr val="3333FF"/>
                </a:solidFill>
                <a:latin typeface="楷体" pitchFamily="49" charset="-122"/>
              </a:rPr>
              <a:t>trap</a:t>
            </a:r>
            <a:r>
              <a:rPr lang="zh-CN" altLang="en-US" b="0" dirty="0">
                <a:solidFill>
                  <a:srgbClr val="3333FF"/>
                </a:solidFill>
                <a:latin typeface="楷体" pitchFamily="49" charset="-122"/>
              </a:rPr>
              <a:t>区别</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a:latin typeface="+mj-lt"/>
              </a:rPr>
              <a:t>Interrupt Handling</a:t>
            </a:r>
            <a:r>
              <a:rPr lang="zh-CN" altLang="en-US" dirty="0"/>
              <a:t>（中断处理）</a:t>
            </a:r>
            <a:endParaRPr lang="en-US" altLang="zh-CN" dirty="0"/>
          </a:p>
        </p:txBody>
      </p:sp>
      <p:sp>
        <p:nvSpPr>
          <p:cNvPr id="23555" name="Rectangle 3"/>
          <p:cNvSpPr>
            <a:spLocks noGrp="1" noChangeArrowheads="1"/>
          </p:cNvSpPr>
          <p:nvPr>
            <p:ph idx="1"/>
          </p:nvPr>
        </p:nvSpPr>
        <p:spPr/>
        <p:txBody>
          <a:bodyPr/>
          <a:lstStyle/>
          <a:p>
            <a:pPr eaLnBrk="1" hangingPunct="1">
              <a:lnSpc>
                <a:spcPct val="90000"/>
              </a:lnSpc>
            </a:pPr>
            <a:r>
              <a:rPr lang="en-US" altLang="zh-CN" sz="2400" b="0" dirty="0">
                <a:latin typeface="Arial" pitchFamily="34" charset="0"/>
                <a:ea typeface="宋体" pitchFamily="2" charset="-122"/>
              </a:rPr>
              <a:t>The operating system preserves the state of the CPU by storing registers and the program counter.</a:t>
            </a:r>
          </a:p>
          <a:p>
            <a:pPr eaLnBrk="1" hangingPunct="1">
              <a:lnSpc>
                <a:spcPct val="90000"/>
              </a:lnSpc>
            </a:pPr>
            <a:r>
              <a:rPr lang="en-US" altLang="zh-CN" sz="2400" b="0" dirty="0">
                <a:latin typeface="Arial" pitchFamily="34" charset="0"/>
                <a:ea typeface="宋体" pitchFamily="2" charset="-122"/>
              </a:rPr>
              <a:t>Determines which type of interrupt has occurred:</a:t>
            </a:r>
          </a:p>
          <a:p>
            <a:pPr lvl="1" eaLnBrk="1" hangingPunct="1">
              <a:lnSpc>
                <a:spcPct val="90000"/>
              </a:lnSpc>
            </a:pPr>
            <a:r>
              <a:rPr lang="en-US" altLang="zh-CN" sz="2000" b="0" i="1" dirty="0">
                <a:latin typeface="Arial" pitchFamily="34" charset="0"/>
                <a:ea typeface="宋体" pitchFamily="2" charset="-122"/>
              </a:rPr>
              <a:t>Polling </a:t>
            </a:r>
            <a:r>
              <a:rPr lang="zh-CN" altLang="en-US" sz="2000" b="0" dirty="0">
                <a:latin typeface="Arial" pitchFamily="34" charset="0"/>
                <a:ea typeface="宋体" pitchFamily="2" charset="-122"/>
              </a:rPr>
              <a:t>轮询</a:t>
            </a:r>
          </a:p>
          <a:p>
            <a:pPr lvl="1" eaLnBrk="1" hangingPunct="1">
              <a:lnSpc>
                <a:spcPct val="90000"/>
              </a:lnSpc>
            </a:pPr>
            <a:r>
              <a:rPr lang="en-US" altLang="zh-CN" b="0" i="1" dirty="0">
                <a:solidFill>
                  <a:srgbClr val="FF3300"/>
                </a:solidFill>
                <a:latin typeface="Arial" pitchFamily="34" charset="0"/>
                <a:ea typeface="宋体" pitchFamily="2" charset="-122"/>
              </a:rPr>
              <a:t>vectored</a:t>
            </a:r>
            <a:r>
              <a:rPr lang="en-US" altLang="zh-CN" b="0" dirty="0">
                <a:solidFill>
                  <a:srgbClr val="FF3300"/>
                </a:solidFill>
                <a:latin typeface="Arial" pitchFamily="34" charset="0"/>
                <a:ea typeface="宋体" pitchFamily="2" charset="-122"/>
              </a:rPr>
              <a:t> interrupt system </a:t>
            </a:r>
            <a:r>
              <a:rPr lang="zh-CN" altLang="en-US" b="0" dirty="0">
                <a:solidFill>
                  <a:srgbClr val="FF3300"/>
                </a:solidFill>
                <a:latin typeface="Arial" pitchFamily="34" charset="0"/>
                <a:ea typeface="宋体" pitchFamily="2" charset="-122"/>
              </a:rPr>
              <a:t>向量化中断系统</a:t>
            </a:r>
            <a:endParaRPr lang="en-US" altLang="zh-CN" b="0" dirty="0">
              <a:solidFill>
                <a:srgbClr val="FF3300"/>
              </a:solidFill>
              <a:latin typeface="Arial" pitchFamily="34" charset="0"/>
              <a:ea typeface="宋体" pitchFamily="2" charset="-122"/>
            </a:endParaRPr>
          </a:p>
          <a:p>
            <a:pPr eaLnBrk="1" hangingPunct="1">
              <a:lnSpc>
                <a:spcPct val="90000"/>
              </a:lnSpc>
            </a:pPr>
            <a:r>
              <a:rPr lang="en-US" altLang="zh-CN" sz="2400" b="0" dirty="0">
                <a:latin typeface="Arial" pitchFamily="34" charset="0"/>
                <a:ea typeface="宋体" pitchFamily="2" charset="-122"/>
              </a:rPr>
              <a:t>Separate segments of code determine what action should be taken for each type of interrupt</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609601" y="279400"/>
            <a:ext cx="8540751" cy="575733"/>
          </a:xfrm>
        </p:spPr>
        <p:txBody>
          <a:bodyPr/>
          <a:lstStyle/>
          <a:p>
            <a:r>
              <a:rPr lang="zh-CN" altLang="en-US" sz="2667">
                <a:solidFill>
                  <a:srgbClr val="CC3300"/>
                </a:solidFill>
                <a:latin typeface="楷体" panose="02010609060101010101" pitchFamily="49" charset="-122"/>
                <a:ea typeface="楷体" panose="02010609060101010101" pitchFamily="49" charset="-122"/>
                <a:sym typeface="楷体" panose="02010609060101010101" pitchFamily="49" charset="-122"/>
              </a:rPr>
              <a:t>学习目标</a:t>
            </a:r>
          </a:p>
        </p:txBody>
      </p:sp>
      <p:sp>
        <p:nvSpPr>
          <p:cNvPr id="6147" name="内容占位符 2"/>
          <p:cNvSpPr>
            <a:spLocks noGrp="1" noChangeArrowheads="1"/>
          </p:cNvSpPr>
          <p:nvPr>
            <p:ph idx="1"/>
          </p:nvPr>
        </p:nvSpPr>
        <p:spPr>
          <a:xfrm>
            <a:off x="596900" y="1418167"/>
            <a:ext cx="7740651" cy="4529667"/>
          </a:xfrm>
        </p:spPr>
        <p:txBody>
          <a:bodyPr/>
          <a:lstStyle/>
          <a:p>
            <a:pPr marL="397923" indent="-397923" algn="l">
              <a:buFont typeface="Monotype Sorts" pitchFamily="2" charset="2"/>
              <a:buChar char="n"/>
            </a:pPr>
            <a:r>
              <a:rPr lang="zh-CN" altLang="en-US" sz="2400" b="1">
                <a:solidFill>
                  <a:srgbClr val="FF0000"/>
                </a:solidFill>
              </a:rPr>
              <a:t>操作系统是计算机最基础的系统软件，与软件、硬件均密切关联，是所有软件中最复杂的</a:t>
            </a:r>
            <a:r>
              <a:rPr lang="zh-CN" altLang="en-US" sz="2400"/>
              <a:t>。在计算机相关专业知识体系中，操作系统课程具有承上启下的重要作用。它既是对先行课程的总结和提高，提高学生对计算机系统的整体理解，为学生学习后续专业课程打下必要的知识基础，引导</a:t>
            </a:r>
            <a:r>
              <a:rPr lang="zh-CN" altLang="en-US" sz="2400" b="1"/>
              <a:t>学生理解大型系统软件的基本结构、模型和算法，掌握各类系统的集成应用</a:t>
            </a:r>
            <a:r>
              <a:rPr lang="zh-CN" altLang="en-US" sz="2400"/>
              <a:t>。</a:t>
            </a:r>
            <a:endParaRPr lang="zh-CN" altLang="en-US" sz="2667"/>
          </a:p>
          <a:p>
            <a:pPr marL="397923" indent="-397923" algn="l">
              <a:buFont typeface="Monotype Sorts" pitchFamily="2" charset="2"/>
              <a:buChar char="n"/>
            </a:pPr>
            <a:r>
              <a:rPr lang="zh-CN" altLang="en-US" sz="2400"/>
              <a:t>本课程</a:t>
            </a:r>
            <a:r>
              <a:rPr lang="zh-CN" altLang="en-US" sz="2400" b="1">
                <a:solidFill>
                  <a:srgbClr val="0000CC"/>
                </a:solidFill>
              </a:rPr>
              <a:t>是培养学生计算思维能力、算法分析及设计能力、大规模软件设计与实现能力，以及计算机软硬件系统的认知、分析、设计与应用能力的重要课程。</a:t>
            </a:r>
          </a:p>
        </p:txBody>
      </p:sp>
    </p:spTree>
    <p:extLst>
      <p:ext uri="{BB962C8B-B14F-4D97-AF65-F5344CB8AC3E}">
        <p14:creationId xmlns:p14="http://schemas.microsoft.com/office/powerpoint/2010/main" val="2230823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a:latin typeface="+mj-lt"/>
              </a:rPr>
              <a:t>Interrupt Time line</a:t>
            </a: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l="763" t="18321" r="572" b="18321"/>
          <a:stretch>
            <a:fillRect/>
          </a:stretch>
        </p:blipFill>
        <p:spPr bwMode="auto">
          <a:xfrm>
            <a:off x="1228724" y="1235075"/>
            <a:ext cx="9986963" cy="49482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rgbClr val="FF3300"/>
                </a:solidFill>
                <a:latin typeface="+mj-lt"/>
              </a:rPr>
              <a:t>1.2.2  Storage Structure</a:t>
            </a:r>
          </a:p>
        </p:txBody>
      </p:sp>
      <p:sp>
        <p:nvSpPr>
          <p:cNvPr id="25603"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Main memory</a:t>
            </a:r>
            <a:r>
              <a:rPr lang="zh-CN" altLang="en-US" sz="2400" dirty="0">
                <a:solidFill>
                  <a:srgbClr val="FF3300"/>
                </a:solidFill>
                <a:latin typeface="Arial" pitchFamily="34" charset="0"/>
                <a:ea typeface="宋体" pitchFamily="2" charset="-122"/>
              </a:rPr>
              <a:t>（主存）</a:t>
            </a:r>
            <a:r>
              <a:rPr lang="zh-CN" altLang="en-US" sz="2400" dirty="0">
                <a:latin typeface="Arial" pitchFamily="34" charset="0"/>
                <a:ea typeface="宋体" pitchFamily="2" charset="-122"/>
              </a:rPr>
              <a:t> </a:t>
            </a:r>
            <a:r>
              <a:rPr lang="en-US" altLang="zh-CN" sz="2400" dirty="0">
                <a:latin typeface="Arial" pitchFamily="34" charset="0"/>
                <a:ea typeface="宋体" pitchFamily="2" charset="-122"/>
              </a:rPr>
              <a:t>– only large storage media that the CPU can access directly.</a:t>
            </a:r>
          </a:p>
          <a:p>
            <a:pPr eaLnBrk="1" hangingPunct="1"/>
            <a:r>
              <a:rPr lang="en-US" altLang="zh-CN" sz="2400" dirty="0">
                <a:solidFill>
                  <a:srgbClr val="FF3300"/>
                </a:solidFill>
                <a:latin typeface="Arial" pitchFamily="34" charset="0"/>
                <a:ea typeface="宋体" pitchFamily="2" charset="-122"/>
              </a:rPr>
              <a:t>Secondary storage</a:t>
            </a:r>
            <a:r>
              <a:rPr lang="zh-CN" altLang="en-US" sz="2400" dirty="0">
                <a:solidFill>
                  <a:srgbClr val="FF3300"/>
                </a:solidFill>
                <a:latin typeface="Arial" pitchFamily="34" charset="0"/>
                <a:ea typeface="宋体" pitchFamily="2" charset="-122"/>
              </a:rPr>
              <a:t>（辅存）</a:t>
            </a:r>
            <a:r>
              <a:rPr lang="zh-CN" altLang="en-US" sz="2400" dirty="0">
                <a:latin typeface="Arial" pitchFamily="34" charset="0"/>
                <a:ea typeface="宋体" pitchFamily="2" charset="-122"/>
              </a:rPr>
              <a:t> </a:t>
            </a:r>
            <a:r>
              <a:rPr lang="en-US" altLang="zh-CN" sz="2400" dirty="0">
                <a:latin typeface="Arial" pitchFamily="34" charset="0"/>
                <a:ea typeface="宋体" pitchFamily="2" charset="-122"/>
              </a:rPr>
              <a:t>– extension of main memory that provides large nonvolatile storage capacity.</a:t>
            </a:r>
          </a:p>
          <a:p>
            <a:pPr lvl="1" eaLnBrk="1" hangingPunct="1"/>
            <a:r>
              <a:rPr lang="en-US" altLang="zh-CN" b="1" dirty="0">
                <a:solidFill>
                  <a:srgbClr val="3366FF"/>
                </a:solidFill>
              </a:rPr>
              <a:t>Hard Disk Drives (HDD</a:t>
            </a:r>
            <a:r>
              <a:rPr lang="zh-CN" altLang="en-US" b="1" dirty="0">
                <a:solidFill>
                  <a:srgbClr val="3366FF"/>
                </a:solidFill>
              </a:rPr>
              <a:t>，硬盘） </a:t>
            </a:r>
            <a:r>
              <a:rPr lang="en-US" altLang="zh-CN" dirty="0">
                <a:latin typeface="Arial" pitchFamily="34" charset="0"/>
                <a:ea typeface="宋体" pitchFamily="2" charset="-122"/>
              </a:rPr>
              <a:t>– rigid metal or glass platters covered with magnetic recording material </a:t>
            </a:r>
          </a:p>
          <a:p>
            <a:pPr marL="1143000" lvl="2" eaLnBrk="1" hangingPunct="1"/>
            <a:r>
              <a:rPr lang="en-US" altLang="zh-CN" dirty="0">
                <a:latin typeface="Arial" pitchFamily="34" charset="0"/>
                <a:ea typeface="宋体" pitchFamily="2" charset="-122"/>
              </a:rPr>
              <a:t>Disk surface is logically divided into </a:t>
            </a:r>
            <a:r>
              <a:rPr lang="en-US" altLang="zh-CN" i="1" dirty="0">
                <a:latin typeface="Arial" pitchFamily="34" charset="0"/>
                <a:ea typeface="宋体" pitchFamily="2" charset="-122"/>
              </a:rPr>
              <a:t>tracks</a:t>
            </a:r>
            <a:r>
              <a:rPr lang="en-US" altLang="zh-CN" dirty="0">
                <a:latin typeface="Arial" pitchFamily="34" charset="0"/>
                <a:ea typeface="宋体" pitchFamily="2" charset="-122"/>
              </a:rPr>
              <a:t>, which are subdivided into </a:t>
            </a:r>
            <a:r>
              <a:rPr lang="en-US" altLang="zh-CN" i="1" dirty="0">
                <a:latin typeface="Arial" pitchFamily="34" charset="0"/>
                <a:ea typeface="宋体" pitchFamily="2" charset="-122"/>
              </a:rPr>
              <a:t>sectors</a:t>
            </a:r>
            <a:r>
              <a:rPr lang="en-US" altLang="zh-CN" dirty="0">
                <a:latin typeface="Arial" pitchFamily="34" charset="0"/>
                <a:ea typeface="宋体" pitchFamily="2" charset="-122"/>
              </a:rPr>
              <a:t>.</a:t>
            </a:r>
          </a:p>
          <a:p>
            <a:pPr marL="1143000" lvl="2" eaLnBrk="1" hangingPunct="1"/>
            <a:r>
              <a:rPr lang="en-US" altLang="zh-CN" dirty="0">
                <a:latin typeface="Arial" pitchFamily="34" charset="0"/>
                <a:ea typeface="宋体" pitchFamily="2" charset="-122"/>
              </a:rPr>
              <a:t>The </a:t>
            </a:r>
            <a:r>
              <a:rPr lang="en-US" altLang="zh-CN" i="1" dirty="0">
                <a:latin typeface="Arial" pitchFamily="34" charset="0"/>
                <a:ea typeface="宋体" pitchFamily="2" charset="-122"/>
              </a:rPr>
              <a:t>disk controller</a:t>
            </a:r>
            <a:r>
              <a:rPr lang="en-US" altLang="zh-CN" dirty="0">
                <a:latin typeface="Arial" pitchFamily="34" charset="0"/>
                <a:ea typeface="宋体" pitchFamily="2" charset="-122"/>
              </a:rPr>
              <a:t> determines the logical interaction between the device and the computer. </a:t>
            </a:r>
          </a:p>
          <a:p>
            <a:pPr marL="800100" lvl="1" eaLnBrk="1" hangingPunct="1"/>
            <a:endParaRPr lang="en-US" altLang="zh-CN" dirty="0">
              <a:latin typeface="Arial" pitchFamily="34" charset="0"/>
              <a:ea typeface="宋体" pitchFamily="2" charset="-122"/>
            </a:endParaRP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t>Storage Hierarchy</a:t>
            </a:r>
          </a:p>
        </p:txBody>
      </p:sp>
      <p:sp>
        <p:nvSpPr>
          <p:cNvPr id="26627" name="Rectangle 3"/>
          <p:cNvSpPr>
            <a:spLocks noGrp="1" noChangeArrowheads="1"/>
          </p:cNvSpPr>
          <p:nvPr>
            <p:ph idx="1"/>
          </p:nvPr>
        </p:nvSpPr>
        <p:spPr/>
        <p:txBody>
          <a:bodyPr/>
          <a:lstStyle/>
          <a:p>
            <a:pPr eaLnBrk="1" hangingPunct="1"/>
            <a:r>
              <a:rPr lang="en-US" altLang="zh-CN" sz="2400" dirty="0">
                <a:latin typeface="Arial" pitchFamily="34" charset="0"/>
                <a:ea typeface="宋体" pitchFamily="2" charset="-122"/>
              </a:rPr>
              <a:t>Storage systems organized in hierarchy.</a:t>
            </a:r>
          </a:p>
          <a:p>
            <a:pPr lvl="1" eaLnBrk="1" hangingPunct="1"/>
            <a:r>
              <a:rPr lang="en-US" altLang="zh-CN" dirty="0">
                <a:latin typeface="Arial" pitchFamily="34" charset="0"/>
                <a:ea typeface="宋体" pitchFamily="2" charset="-122"/>
              </a:rPr>
              <a:t>Speed</a:t>
            </a:r>
          </a:p>
          <a:p>
            <a:pPr lvl="1" eaLnBrk="1" hangingPunct="1"/>
            <a:r>
              <a:rPr lang="en-US" altLang="zh-CN" dirty="0">
                <a:latin typeface="Arial" pitchFamily="34" charset="0"/>
                <a:ea typeface="宋体" pitchFamily="2" charset="-122"/>
              </a:rPr>
              <a:t>Cost</a:t>
            </a:r>
          </a:p>
          <a:p>
            <a:pPr lvl="1" eaLnBrk="1" hangingPunct="1"/>
            <a:r>
              <a:rPr lang="en-US" altLang="zh-CN" dirty="0">
                <a:latin typeface="Arial" pitchFamily="34" charset="0"/>
                <a:ea typeface="宋体" pitchFamily="2" charset="-122"/>
              </a:rPr>
              <a:t>Volatility</a:t>
            </a:r>
          </a:p>
          <a:p>
            <a:pPr eaLnBrk="1" hangingPunct="1"/>
            <a:r>
              <a:rPr lang="en-US" altLang="zh-CN" sz="2400" i="1" dirty="0">
                <a:solidFill>
                  <a:srgbClr val="FF3300"/>
                </a:solidFill>
                <a:latin typeface="Arial" pitchFamily="34" charset="0"/>
                <a:ea typeface="宋体" pitchFamily="2" charset="-122"/>
              </a:rPr>
              <a:t>Caching</a:t>
            </a:r>
            <a:r>
              <a:rPr lang="en-US" altLang="zh-CN" sz="2400" dirty="0">
                <a:solidFill>
                  <a:srgbClr val="FF3300"/>
                </a:solidFill>
                <a:latin typeface="Arial" pitchFamily="34" charset="0"/>
                <a:ea typeface="宋体" pitchFamily="2" charset="-122"/>
              </a:rPr>
              <a:t> </a:t>
            </a:r>
            <a:r>
              <a:rPr lang="zh-CN" altLang="en-US" sz="2400" dirty="0">
                <a:solidFill>
                  <a:srgbClr val="FF3300"/>
                </a:solidFill>
                <a:latin typeface="Arial" pitchFamily="34" charset="0"/>
                <a:ea typeface="宋体" pitchFamily="2" charset="-122"/>
              </a:rPr>
              <a:t>（高速缓存）</a:t>
            </a:r>
            <a:r>
              <a:rPr lang="en-US" altLang="zh-CN" sz="2400" dirty="0">
                <a:latin typeface="Arial" pitchFamily="34" charset="0"/>
                <a:ea typeface="宋体" pitchFamily="2" charset="-122"/>
              </a:rPr>
              <a:t>– copying information into faster storage system; main memory can be viewed as a last </a:t>
            </a:r>
            <a:r>
              <a:rPr lang="en-US" altLang="zh-CN" sz="2400" i="1" dirty="0">
                <a:latin typeface="Arial" pitchFamily="34" charset="0"/>
                <a:ea typeface="宋体" pitchFamily="2" charset="-122"/>
              </a:rPr>
              <a:t>cache</a:t>
            </a:r>
            <a:r>
              <a:rPr lang="en-US" altLang="zh-CN" sz="2400" dirty="0">
                <a:latin typeface="Arial" pitchFamily="34" charset="0"/>
                <a:ea typeface="宋体" pitchFamily="2" charset="-122"/>
              </a:rPr>
              <a:t> for secondary storage.</a:t>
            </a:r>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Caching </a:t>
            </a:r>
            <a:r>
              <a:rPr lang="zh-CN" altLang="en-US"/>
              <a:t>（高速</a:t>
            </a:r>
            <a:r>
              <a:rPr lang="zh-CN" altLang="en-US">
                <a:ea typeface="楷体_GB2312" pitchFamily="49" charset="-122"/>
              </a:rPr>
              <a:t>缓存）</a:t>
            </a:r>
            <a:endParaRPr lang="en-US" altLang="zh-CN">
              <a:ea typeface="楷体_GB2312" pitchFamily="49" charset="-122"/>
            </a:endParaRPr>
          </a:p>
        </p:txBody>
      </p:sp>
      <p:sp>
        <p:nvSpPr>
          <p:cNvPr id="28675" name="Rectangle 3"/>
          <p:cNvSpPr>
            <a:spLocks noGrp="1" noChangeArrowheads="1"/>
          </p:cNvSpPr>
          <p:nvPr>
            <p:ph idx="1"/>
          </p:nvPr>
        </p:nvSpPr>
        <p:spPr/>
        <p:txBody>
          <a:bodyPr/>
          <a:lstStyle/>
          <a:p>
            <a:pPr eaLnBrk="1" hangingPunct="1"/>
            <a:r>
              <a:rPr lang="en-US" altLang="zh-CN" sz="2000" dirty="0">
                <a:latin typeface="Arial" pitchFamily="34" charset="0"/>
                <a:ea typeface="宋体" pitchFamily="2" charset="-122"/>
              </a:rPr>
              <a:t>Important principle, performed at many levels in a computer (in hardware, operating system, software)</a:t>
            </a:r>
          </a:p>
          <a:p>
            <a:pPr eaLnBrk="1" hangingPunct="1"/>
            <a:r>
              <a:rPr lang="en-US" altLang="zh-CN" sz="2000" dirty="0">
                <a:latin typeface="Arial" pitchFamily="34" charset="0"/>
                <a:ea typeface="宋体" pitchFamily="2" charset="-122"/>
              </a:rPr>
              <a:t>Information in use copied from slower to faster storage temporarily</a:t>
            </a:r>
          </a:p>
          <a:p>
            <a:pPr eaLnBrk="1" hangingPunct="1"/>
            <a:r>
              <a:rPr lang="en-US" altLang="zh-CN" sz="2000" dirty="0">
                <a:latin typeface="Arial" pitchFamily="34" charset="0"/>
                <a:ea typeface="宋体" pitchFamily="2" charset="-122"/>
              </a:rPr>
              <a:t>Faster storage (cache) checked first to determine if information is there</a:t>
            </a:r>
          </a:p>
          <a:p>
            <a:pPr lvl="1" eaLnBrk="1" hangingPunct="1"/>
            <a:r>
              <a:rPr lang="en-US" altLang="zh-CN" sz="2000" dirty="0">
                <a:latin typeface="Arial" pitchFamily="34" charset="0"/>
                <a:ea typeface="宋体" pitchFamily="2" charset="-122"/>
              </a:rPr>
              <a:t>If it is, information used directly from the cache (fast)</a:t>
            </a:r>
          </a:p>
          <a:p>
            <a:pPr lvl="1" eaLnBrk="1" hangingPunct="1"/>
            <a:r>
              <a:rPr lang="en-US" altLang="zh-CN" sz="2000" dirty="0">
                <a:latin typeface="Arial" pitchFamily="34" charset="0"/>
                <a:ea typeface="宋体" pitchFamily="2" charset="-122"/>
              </a:rPr>
              <a:t>If not, data copied to cache and used there</a:t>
            </a:r>
          </a:p>
          <a:p>
            <a:pPr eaLnBrk="1" hangingPunct="1"/>
            <a:r>
              <a:rPr lang="en-US" altLang="zh-CN" sz="2000" dirty="0">
                <a:latin typeface="Arial" pitchFamily="34" charset="0"/>
                <a:ea typeface="宋体" pitchFamily="2" charset="-122"/>
              </a:rPr>
              <a:t>Cache smaller than storage being cached</a:t>
            </a:r>
          </a:p>
          <a:p>
            <a:pPr lvl="1" eaLnBrk="1" hangingPunct="1"/>
            <a:r>
              <a:rPr lang="en-US" altLang="zh-CN" sz="2000" dirty="0">
                <a:latin typeface="Arial" pitchFamily="34" charset="0"/>
                <a:ea typeface="宋体" pitchFamily="2" charset="-122"/>
              </a:rPr>
              <a:t>Cache management is an important design problem</a:t>
            </a:r>
          </a:p>
          <a:p>
            <a:pPr lvl="1" eaLnBrk="1" hangingPunct="1"/>
            <a:r>
              <a:rPr lang="en-US" altLang="zh-CN" sz="2000" dirty="0">
                <a:latin typeface="Arial" pitchFamily="34" charset="0"/>
                <a:ea typeface="宋体" pitchFamily="2" charset="-122"/>
              </a:rPr>
              <a:t>Cache size and replacement policy</a:t>
            </a:r>
          </a:p>
          <a:p>
            <a:pPr eaLnBrk="1" hangingPunct="1">
              <a:buFont typeface="Monotype Sorts" pitchFamily="2" charset="2"/>
              <a:buNone/>
            </a:pPr>
            <a:endParaRPr lang="en-US" altLang="zh-CN" sz="2000" dirty="0">
              <a:latin typeface="Arial" pitchFamily="34" charset="0"/>
              <a:ea typeface="宋体" pitchFamily="2" charset="-122"/>
            </a:endParaRPr>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2451" y="1246741"/>
            <a:ext cx="7483475" cy="46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p:nvPr>
        </p:nvSpPr>
        <p:spPr/>
        <p:txBody>
          <a:bodyPr/>
          <a:lstStyle/>
          <a:p>
            <a:pPr eaLnBrk="1" hangingPunct="1"/>
            <a:r>
              <a:rPr lang="en-US" altLang="zh-CN"/>
              <a:t>Storage-Device Hierarchy</a:t>
            </a:r>
          </a:p>
        </p:txBody>
      </p:sp>
      <p:sp>
        <p:nvSpPr>
          <p:cNvPr id="27652" name="Text Box 4"/>
          <p:cNvSpPr txBox="1">
            <a:spLocks noChangeArrowheads="1"/>
          </p:cNvSpPr>
          <p:nvPr/>
        </p:nvSpPr>
        <p:spPr bwMode="auto">
          <a:xfrm>
            <a:off x="1824038" y="1600749"/>
            <a:ext cx="14097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lnSpc>
                <a:spcPct val="150000"/>
              </a:lnSpc>
            </a:pPr>
            <a:r>
              <a:rPr kumimoji="1" lang="zh-CN" altLang="en-US" sz="2000" b="1" dirty="0">
                <a:ea typeface="楷体_GB2312" pitchFamily="49" charset="-122"/>
              </a:rPr>
              <a:t>寄存器</a:t>
            </a:r>
            <a:br>
              <a:rPr kumimoji="1" lang="en-US" altLang="zh-CN" sz="2000" b="1" dirty="0">
                <a:ea typeface="楷体_GB2312" pitchFamily="49" charset="-122"/>
              </a:rPr>
            </a:br>
            <a:r>
              <a:rPr kumimoji="1" lang="zh-CN" altLang="en-US" sz="2000" b="1" dirty="0">
                <a:ea typeface="楷体_GB2312" pitchFamily="49" charset="-122"/>
              </a:rPr>
              <a:t>高速缓存</a:t>
            </a:r>
            <a:endParaRPr kumimoji="1" lang="en-US" altLang="zh-CN" sz="2000" b="1" dirty="0">
              <a:ea typeface="楷体_GB2312" pitchFamily="49" charset="-122"/>
            </a:endParaRPr>
          </a:p>
          <a:p>
            <a:pPr algn="ctr" eaLnBrk="1" hangingPunct="1">
              <a:lnSpc>
                <a:spcPct val="150000"/>
              </a:lnSpc>
            </a:pPr>
            <a:r>
              <a:rPr kumimoji="1" lang="zh-CN" altLang="en-US" sz="2000" b="1" dirty="0">
                <a:ea typeface="楷体_GB2312" pitchFamily="49" charset="-122"/>
              </a:rPr>
              <a:t>主存储器</a:t>
            </a:r>
          </a:p>
          <a:p>
            <a:pPr algn="ctr" eaLnBrk="1" hangingPunct="1"/>
            <a:endParaRPr kumimoji="1" lang="zh-CN" altLang="en-US" sz="1600" b="1" dirty="0">
              <a:ea typeface="楷体_GB2312" pitchFamily="49" charset="-122"/>
            </a:endParaRPr>
          </a:p>
          <a:p>
            <a:pPr algn="ctr" eaLnBrk="1" hangingPunct="1"/>
            <a:r>
              <a:rPr kumimoji="1" lang="zh-CN" altLang="en-US" sz="2000" b="1" dirty="0">
                <a:ea typeface="楷体_GB2312" pitchFamily="49" charset="-122"/>
              </a:rPr>
              <a:t>闪存</a:t>
            </a:r>
          </a:p>
          <a:p>
            <a:pPr algn="ctr" eaLnBrk="1" hangingPunct="1"/>
            <a:endParaRPr kumimoji="1" lang="zh-CN" altLang="en-US" sz="2000" b="1" dirty="0">
              <a:ea typeface="楷体_GB2312" pitchFamily="49" charset="-122"/>
            </a:endParaRPr>
          </a:p>
          <a:p>
            <a:pPr algn="ctr" eaLnBrk="1" hangingPunct="1"/>
            <a:r>
              <a:rPr kumimoji="1" lang="zh-CN" altLang="en-US" sz="2000" b="1" dirty="0">
                <a:ea typeface="楷体_GB2312" pitchFamily="49" charset="-122"/>
              </a:rPr>
              <a:t>磁盘</a:t>
            </a:r>
          </a:p>
          <a:p>
            <a:pPr algn="ctr" eaLnBrk="1" hangingPunct="1"/>
            <a:endParaRPr kumimoji="1" lang="zh-CN" altLang="en-US" b="1" dirty="0">
              <a:ea typeface="楷体_GB2312" pitchFamily="49" charset="-122"/>
            </a:endParaRPr>
          </a:p>
          <a:p>
            <a:pPr algn="ctr" eaLnBrk="1" hangingPunct="1"/>
            <a:r>
              <a:rPr kumimoji="1" lang="zh-CN" altLang="en-US" sz="2000" b="1" dirty="0">
                <a:ea typeface="楷体_GB2312" pitchFamily="49" charset="-122"/>
              </a:rPr>
              <a:t>光盘</a:t>
            </a:r>
          </a:p>
          <a:p>
            <a:pPr algn="ctr" eaLnBrk="1" hangingPunct="1"/>
            <a:endParaRPr kumimoji="1" lang="zh-CN" altLang="en-US" sz="2400" b="1" dirty="0">
              <a:ea typeface="楷体_GB2312" pitchFamily="49" charset="-122"/>
            </a:endParaRPr>
          </a:p>
          <a:p>
            <a:pPr algn="ctr" eaLnBrk="1" hangingPunct="1"/>
            <a:r>
              <a:rPr kumimoji="1" lang="zh-CN" altLang="en-US" sz="2000" b="1" dirty="0">
                <a:ea typeface="楷体_GB2312" pitchFamily="49" charset="-122"/>
              </a:rPr>
              <a:t>磁带</a:t>
            </a: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solidFill>
                  <a:srgbClr val="FF3300"/>
                </a:solidFill>
              </a:rPr>
              <a:t>1.2.3  I/O Structure</a:t>
            </a:r>
          </a:p>
        </p:txBody>
      </p:sp>
      <p:sp>
        <p:nvSpPr>
          <p:cNvPr id="29699" name="Rectangle 3"/>
          <p:cNvSpPr>
            <a:spLocks noGrp="1" noChangeArrowheads="1"/>
          </p:cNvSpPr>
          <p:nvPr>
            <p:ph idx="1"/>
          </p:nvPr>
        </p:nvSpPr>
        <p:spPr/>
        <p:txBody>
          <a:bodyPr/>
          <a:lstStyle/>
          <a:p>
            <a:pPr eaLnBrk="1" hangingPunct="1"/>
            <a:r>
              <a:rPr lang="en-US" altLang="zh-CN" sz="2400" dirty="0">
                <a:solidFill>
                  <a:srgbClr val="FF0000"/>
                </a:solidFill>
                <a:latin typeface="楷体_GB2312" pitchFamily="49" charset="-122"/>
                <a:ea typeface="楷体_GB2312" pitchFamily="49" charset="-122"/>
              </a:rPr>
              <a:t>I/O</a:t>
            </a:r>
            <a:r>
              <a:rPr lang="zh-CN" altLang="en-US" sz="2400" b="0" dirty="0">
                <a:solidFill>
                  <a:srgbClr val="FF3300"/>
                </a:solidFill>
                <a:latin typeface="+mn-lt"/>
              </a:rPr>
              <a:t>方式</a:t>
            </a:r>
          </a:p>
          <a:p>
            <a:pPr lvl="1" eaLnBrk="1" hangingPunct="1"/>
            <a:r>
              <a:rPr lang="zh-CN" altLang="en-US" sz="2000" b="0" dirty="0">
                <a:latin typeface="+mn-lt"/>
              </a:rPr>
              <a:t>程序</a:t>
            </a:r>
            <a:r>
              <a:rPr lang="en-US" altLang="zh-CN" sz="2000" b="0" dirty="0">
                <a:latin typeface="+mn-lt"/>
              </a:rPr>
              <a:t>I/O (Programmed I/O) </a:t>
            </a:r>
          </a:p>
          <a:p>
            <a:pPr lvl="1" eaLnBrk="1" hangingPunct="1"/>
            <a:r>
              <a:rPr lang="zh-CN" altLang="en-US" sz="2000" b="0" dirty="0">
                <a:latin typeface="+mn-lt"/>
              </a:rPr>
              <a:t>中断 </a:t>
            </a:r>
            <a:r>
              <a:rPr lang="en-US" altLang="zh-CN" sz="2000" b="0" dirty="0">
                <a:latin typeface="+mn-lt"/>
              </a:rPr>
              <a:t>I/O (Interrupt  I/O):</a:t>
            </a:r>
            <a:r>
              <a:rPr lang="zh-CN" altLang="en-US" sz="2000" b="0" dirty="0">
                <a:latin typeface="+mn-lt"/>
              </a:rPr>
              <a:t>同步</a:t>
            </a:r>
            <a:r>
              <a:rPr lang="en-US" altLang="zh-CN" sz="2000" b="0" dirty="0">
                <a:latin typeface="+mn-lt"/>
              </a:rPr>
              <a:t>I/O</a:t>
            </a:r>
            <a:r>
              <a:rPr lang="zh-CN" altLang="en-US" sz="2000" b="0" dirty="0">
                <a:latin typeface="+mn-lt"/>
              </a:rPr>
              <a:t>和异步</a:t>
            </a:r>
            <a:r>
              <a:rPr lang="en-US" altLang="zh-CN" sz="2000" b="0" dirty="0">
                <a:latin typeface="+mn-lt"/>
              </a:rPr>
              <a:t>I/O</a:t>
            </a:r>
          </a:p>
          <a:p>
            <a:pPr lvl="1" eaLnBrk="1" hangingPunct="1"/>
            <a:r>
              <a:rPr lang="en-US" altLang="zh-CN" sz="2000" b="0" dirty="0">
                <a:latin typeface="+mn-lt"/>
              </a:rPr>
              <a:t>DMA</a:t>
            </a:r>
            <a:r>
              <a:rPr lang="zh-CN" altLang="en-US" sz="2000" b="0" dirty="0">
                <a:latin typeface="+mn-lt"/>
              </a:rPr>
              <a:t>方式</a:t>
            </a:r>
          </a:p>
          <a:p>
            <a:pPr lvl="1" eaLnBrk="1" hangingPunct="1"/>
            <a:r>
              <a:rPr lang="zh-CN" altLang="en-US" sz="2000" b="0" dirty="0">
                <a:latin typeface="+mn-lt"/>
              </a:rPr>
              <a:t>通道方式</a:t>
            </a:r>
            <a:endParaRPr lang="en-US" altLang="zh-CN" sz="2000" b="0" dirty="0">
              <a:latin typeface="+mn-lt"/>
            </a:endParaRPr>
          </a:p>
          <a:p>
            <a:pPr eaLnBrk="1" hangingPunct="1"/>
            <a:r>
              <a:rPr lang="en-US" altLang="zh-CN" sz="2400" b="0" dirty="0">
                <a:solidFill>
                  <a:srgbClr val="FF3300"/>
                </a:solidFill>
                <a:latin typeface="+mn-lt"/>
              </a:rPr>
              <a:t>Synchronous I/O</a:t>
            </a:r>
            <a:r>
              <a:rPr lang="zh-CN" altLang="en-US" sz="2400" b="0" dirty="0">
                <a:solidFill>
                  <a:srgbClr val="FF3300"/>
                </a:solidFill>
                <a:latin typeface="+mn-lt"/>
              </a:rPr>
              <a:t>（</a:t>
            </a:r>
            <a:r>
              <a:rPr lang="zh-CN" altLang="en-US" sz="2400" b="0" dirty="0">
                <a:solidFill>
                  <a:srgbClr val="FF0000"/>
                </a:solidFill>
                <a:latin typeface="+mn-lt"/>
              </a:rPr>
              <a:t>同步</a:t>
            </a:r>
            <a:r>
              <a:rPr lang="en-US" altLang="zh-CN" sz="2400" b="0" dirty="0">
                <a:solidFill>
                  <a:srgbClr val="FF0000"/>
                </a:solidFill>
                <a:latin typeface="+mn-lt"/>
              </a:rPr>
              <a:t>I/O</a:t>
            </a:r>
            <a:r>
              <a:rPr lang="zh-CN" altLang="en-US" sz="2400" b="0" dirty="0">
                <a:solidFill>
                  <a:srgbClr val="FF3300"/>
                </a:solidFill>
                <a:latin typeface="+mn-lt"/>
              </a:rPr>
              <a:t> ）</a:t>
            </a:r>
            <a:r>
              <a:rPr lang="en-US" altLang="zh-CN" sz="2400" b="0" dirty="0">
                <a:solidFill>
                  <a:srgbClr val="FF3300"/>
                </a:solidFill>
                <a:latin typeface="+mn-lt"/>
              </a:rPr>
              <a:t>:</a:t>
            </a:r>
            <a:r>
              <a:rPr lang="en-US" altLang="zh-CN" sz="2400" b="0" dirty="0">
                <a:latin typeface="+mn-lt"/>
              </a:rPr>
              <a:t>After I/O starts, control returns to user program only upon I/O completion.</a:t>
            </a:r>
            <a:r>
              <a:rPr lang="en-US" altLang="zh-CN" sz="2000" b="0" dirty="0">
                <a:latin typeface="+mn-lt"/>
              </a:rPr>
              <a:t>　</a:t>
            </a:r>
            <a:endParaRPr lang="zh-CN" altLang="en-US" sz="1800" b="0" dirty="0">
              <a:latin typeface="+mn-lt"/>
            </a:endParaRPr>
          </a:p>
          <a:p>
            <a:pPr lvl="1" eaLnBrk="1" hangingPunct="1"/>
            <a:r>
              <a:rPr lang="en-US" altLang="zh-CN" b="0" dirty="0">
                <a:latin typeface="+mn-lt"/>
              </a:rPr>
              <a:t>Wait for I/O completion, two ways:</a:t>
            </a:r>
          </a:p>
          <a:p>
            <a:pPr marL="1143000" lvl="2" eaLnBrk="1" hangingPunct="1"/>
            <a:r>
              <a:rPr lang="en-US" altLang="zh-CN" b="0" dirty="0">
                <a:latin typeface="+mn-lt"/>
              </a:rPr>
              <a:t>wait instruction idles the CPU until the next interrupt</a:t>
            </a:r>
            <a:endParaRPr lang="zh-CN" altLang="en-US" sz="1600" b="0" dirty="0">
              <a:latin typeface="+mn-lt"/>
            </a:endParaRPr>
          </a:p>
          <a:p>
            <a:pPr marL="1143000" lvl="2" eaLnBrk="1" hangingPunct="1"/>
            <a:r>
              <a:rPr lang="en-US" altLang="zh-CN" b="0" dirty="0">
                <a:latin typeface="+mn-lt"/>
              </a:rPr>
              <a:t>wait loop (loop: </a:t>
            </a:r>
            <a:r>
              <a:rPr lang="en-US" altLang="zh-CN" b="0" dirty="0" err="1">
                <a:latin typeface="+mn-lt"/>
              </a:rPr>
              <a:t>jmp</a:t>
            </a:r>
            <a:r>
              <a:rPr lang="en-US" altLang="zh-CN" b="0" dirty="0">
                <a:latin typeface="+mn-lt"/>
              </a:rPr>
              <a:t> loop).</a:t>
            </a:r>
            <a:endParaRPr lang="zh-CN" altLang="en-US" b="0" dirty="0">
              <a:latin typeface="+mn-lt"/>
            </a:endParaRPr>
          </a:p>
          <a:p>
            <a:pPr lvl="1" eaLnBrk="1" hangingPunct="1"/>
            <a:r>
              <a:rPr lang="en-US" altLang="zh-CN" b="0" dirty="0">
                <a:latin typeface="+mn-lt"/>
              </a:rPr>
              <a:t>At most one I/O request is outstanding at a time, no simultaneous I/O processing</a:t>
            </a:r>
            <a:r>
              <a:rPr lang="en-US" altLang="zh-CN" sz="2000" b="0" dirty="0">
                <a:latin typeface="+mn-lt"/>
              </a:rPr>
              <a:t>.</a:t>
            </a:r>
            <a:endParaRPr lang="zh-CN" altLang="zh-CN" sz="2000" b="0" dirty="0">
              <a:latin typeface="+mn-lt"/>
            </a:endParaRPr>
          </a:p>
          <a:p>
            <a:pPr lvl="1" eaLnBrk="1" hangingPunct="1"/>
            <a:endParaRPr lang="zh-CN" altLang="en-US" sz="1800" dirty="0">
              <a:latin typeface="Arial" pitchFamily="34" charset="0"/>
              <a:ea typeface="宋体" pitchFamily="2" charset="-122"/>
            </a:endParaRPr>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zh-CN">
                <a:ea typeface="楷体_GB2312" pitchFamily="49" charset="-122"/>
              </a:rPr>
              <a:t> </a:t>
            </a:r>
            <a:r>
              <a:rPr lang="en-US" altLang="zh-CN">
                <a:ea typeface="楷体_GB2312" pitchFamily="49" charset="-122"/>
              </a:rPr>
              <a:t>I/O Interrupts </a:t>
            </a:r>
            <a:endParaRPr lang="zh-CN" altLang="zh-CN">
              <a:ea typeface="楷体_GB2312" pitchFamily="49" charset="-122"/>
            </a:endParaRPr>
          </a:p>
        </p:txBody>
      </p:sp>
      <p:sp>
        <p:nvSpPr>
          <p:cNvPr id="30723"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Asynchronous I/O </a:t>
            </a:r>
            <a:r>
              <a:rPr lang="zh-CN" altLang="en-US" sz="1800" dirty="0">
                <a:solidFill>
                  <a:srgbClr val="FF3300"/>
                </a:solidFill>
                <a:latin typeface="Arial" pitchFamily="34" charset="0"/>
                <a:ea typeface="宋体" pitchFamily="2" charset="-122"/>
              </a:rPr>
              <a:t>（</a:t>
            </a:r>
            <a:r>
              <a:rPr lang="zh-CN" altLang="en-US" sz="1800" dirty="0">
                <a:solidFill>
                  <a:srgbClr val="FF0000"/>
                </a:solidFill>
                <a:latin typeface="Arial" pitchFamily="34" charset="0"/>
                <a:ea typeface="宋体" pitchFamily="2" charset="-122"/>
              </a:rPr>
              <a:t>异步</a:t>
            </a:r>
            <a:r>
              <a:rPr lang="en-US" altLang="zh-CN" sz="1800" dirty="0">
                <a:solidFill>
                  <a:srgbClr val="FF0000"/>
                </a:solidFill>
                <a:latin typeface="Arial" pitchFamily="34" charset="0"/>
                <a:ea typeface="宋体" pitchFamily="2" charset="-122"/>
              </a:rPr>
              <a:t>I/O</a:t>
            </a:r>
            <a:r>
              <a:rPr lang="zh-CN" altLang="en-US" sz="1800" dirty="0">
                <a:solidFill>
                  <a:srgbClr val="FF3300"/>
                </a:solidFill>
                <a:latin typeface="Arial" pitchFamily="34" charset="0"/>
                <a:ea typeface="宋体" pitchFamily="2" charset="-122"/>
              </a:rPr>
              <a:t> ）</a:t>
            </a:r>
            <a:r>
              <a:rPr lang="en-US" altLang="zh-CN" sz="2400" dirty="0">
                <a:solidFill>
                  <a:srgbClr val="FF3300"/>
                </a:solidFill>
                <a:latin typeface="Arial" pitchFamily="34" charset="0"/>
                <a:ea typeface="宋体" pitchFamily="2" charset="-122"/>
              </a:rPr>
              <a:t> </a:t>
            </a:r>
            <a:r>
              <a:rPr lang="en-US" altLang="zh-CN" sz="2400" dirty="0">
                <a:latin typeface="Arial" pitchFamily="34" charset="0"/>
                <a:ea typeface="宋体" pitchFamily="2" charset="-122"/>
              </a:rPr>
              <a:t>: After I/O starts, control returns to user program without waiting for I/O completion.</a:t>
            </a:r>
            <a:r>
              <a:rPr lang="zh-CN" altLang="en-US" sz="2000" dirty="0">
                <a:latin typeface="Arial" pitchFamily="34" charset="0"/>
                <a:ea typeface="宋体" pitchFamily="2" charset="-122"/>
              </a:rPr>
              <a:t> </a:t>
            </a:r>
          </a:p>
          <a:p>
            <a:pPr lvl="1" eaLnBrk="1" hangingPunct="1"/>
            <a:r>
              <a:rPr lang="en-US" altLang="zh-CN" i="1" dirty="0">
                <a:solidFill>
                  <a:srgbClr val="FF3300"/>
                </a:solidFill>
                <a:latin typeface="Arial" pitchFamily="34" charset="0"/>
                <a:ea typeface="宋体" pitchFamily="2" charset="-122"/>
              </a:rPr>
              <a:t>Device-status table</a:t>
            </a:r>
            <a:r>
              <a:rPr lang="en-US" altLang="zh-CN" dirty="0">
                <a:latin typeface="Arial" pitchFamily="34" charset="0"/>
                <a:ea typeface="宋体" pitchFamily="2" charset="-122"/>
              </a:rPr>
              <a:t> contains entry for each I/O device indicating its type, address, and state.</a:t>
            </a:r>
            <a:r>
              <a:rPr lang="zh-CN" altLang="en-US" sz="2000" dirty="0">
                <a:latin typeface="Arial" pitchFamily="34" charset="0"/>
                <a:ea typeface="宋体" pitchFamily="2" charset="-122"/>
              </a:rPr>
              <a:t>　</a:t>
            </a:r>
          </a:p>
          <a:p>
            <a:pPr lvl="1" eaLnBrk="1" hangingPunct="1"/>
            <a:r>
              <a:rPr lang="en-US" altLang="zh-CN" dirty="0">
                <a:latin typeface="Arial" pitchFamily="34" charset="0"/>
                <a:ea typeface="宋体" pitchFamily="2" charset="-122"/>
              </a:rPr>
              <a:t>Operating system indexes into I/O device table to determine device status and to modify table entry to include interrupt.</a:t>
            </a:r>
            <a:endParaRPr lang="zh-CN" altLang="en-US" sz="2000" dirty="0">
              <a:latin typeface="Arial" pitchFamily="34" charset="0"/>
              <a:ea typeface="宋体" pitchFamily="2" charset="-122"/>
            </a:endParaRP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t>Device-Status Table</a:t>
            </a:r>
          </a:p>
        </p:txBody>
      </p:sp>
      <p:sp>
        <p:nvSpPr>
          <p:cNvPr id="2" name="内容占位符 1"/>
          <p:cNvSpPr>
            <a:spLocks noGrp="1"/>
          </p:cNvSpPr>
          <p:nvPr>
            <p:ph idx="1"/>
          </p:nvPr>
        </p:nvSpPr>
        <p:spPr/>
        <p:txBody>
          <a:bodyPr/>
          <a:lstStyle/>
          <a:p>
            <a:pPr marL="0" indent="0">
              <a:buNone/>
            </a:pPr>
            <a:endParaRPr lang="zh-CN" altLang="en-US"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l="493" t="15446" r="728" b="15446"/>
          <a:stretch>
            <a:fillRect/>
          </a:stretch>
        </p:blipFill>
        <p:spPr bwMode="auto">
          <a:xfrm>
            <a:off x="2206625" y="1204914"/>
            <a:ext cx="7791450" cy="49561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Two I/O Methods</a:t>
            </a:r>
          </a:p>
        </p:txBody>
      </p:sp>
      <p:sp>
        <p:nvSpPr>
          <p:cNvPr id="2" name="内容占位符 1"/>
          <p:cNvSpPr>
            <a:spLocks noGrp="1"/>
          </p:cNvSpPr>
          <p:nvPr>
            <p:ph idx="1"/>
          </p:nvPr>
        </p:nvSpPr>
        <p:spPr/>
        <p:txBody>
          <a:bodyPr/>
          <a:lstStyle/>
          <a:p>
            <a:endParaRPr lang="zh-CN" altLang="en-US"/>
          </a:p>
        </p:txBody>
      </p:sp>
      <p:sp>
        <p:nvSpPr>
          <p:cNvPr id="31747" name="Text Box 3"/>
          <p:cNvSpPr txBox="1">
            <a:spLocks noChangeArrowheads="1"/>
          </p:cNvSpPr>
          <p:nvPr/>
        </p:nvSpPr>
        <p:spPr bwMode="auto">
          <a:xfrm>
            <a:off x="3415271" y="1280469"/>
            <a:ext cx="2149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sz="2400" b="1" dirty="0">
                <a:solidFill>
                  <a:srgbClr val="FF3300"/>
                </a:solidFill>
                <a:ea typeface="宋体" pitchFamily="2" charset="-122"/>
              </a:rPr>
              <a:t>Synchronous</a:t>
            </a:r>
            <a:endParaRPr lang="zh-CN" altLang="en-US" sz="2400" b="1" dirty="0">
              <a:solidFill>
                <a:srgbClr val="FF3300"/>
              </a:solidFill>
              <a:ea typeface="宋体" pitchFamily="2" charset="-122"/>
            </a:endParaRPr>
          </a:p>
        </p:txBody>
      </p:sp>
      <p:sp>
        <p:nvSpPr>
          <p:cNvPr id="31748" name="Text Box 4"/>
          <p:cNvSpPr txBox="1">
            <a:spLocks noChangeArrowheads="1"/>
          </p:cNvSpPr>
          <p:nvPr/>
        </p:nvSpPr>
        <p:spPr bwMode="auto">
          <a:xfrm>
            <a:off x="6532206" y="1293169"/>
            <a:ext cx="2339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sz="2400" b="1" dirty="0">
                <a:solidFill>
                  <a:srgbClr val="FF3300"/>
                </a:solidFill>
                <a:ea typeface="宋体" pitchFamily="2" charset="-122"/>
              </a:rPr>
              <a:t>Asynchronous</a:t>
            </a:r>
            <a:endParaRPr lang="zh-CN" altLang="en-US" sz="2400" b="1" dirty="0">
              <a:solidFill>
                <a:srgbClr val="FF3300"/>
              </a:solidFill>
              <a:ea typeface="宋体" pitchFamily="2" charset="-122"/>
            </a:endParaRPr>
          </a:p>
        </p:txBody>
      </p:sp>
      <p:pic>
        <p:nvPicPr>
          <p:cNvPr id="31749" name="Picture 5"/>
          <p:cNvPicPr>
            <a:picLocks noChangeAspect="1" noChangeArrowheads="1"/>
          </p:cNvPicPr>
          <p:nvPr/>
        </p:nvPicPr>
        <p:blipFill>
          <a:blip r:embed="rId2">
            <a:extLst>
              <a:ext uri="{28A0092B-C50C-407E-A947-70E740481C1C}">
                <a14:useLocalDpi xmlns:a14="http://schemas.microsoft.com/office/drawing/2010/main" val="0"/>
              </a:ext>
            </a:extLst>
          </a:blip>
          <a:srcRect l="520" t="22591" r="568" b="22527"/>
          <a:stretch>
            <a:fillRect/>
          </a:stretch>
        </p:blipFill>
        <p:spPr bwMode="auto">
          <a:xfrm>
            <a:off x="2278063" y="1927226"/>
            <a:ext cx="7747000" cy="435133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noChangeArrowheads="1"/>
          </p:cNvSpPr>
          <p:nvPr>
            <p:ph type="title" idx="4294967295"/>
          </p:nvPr>
        </p:nvSpPr>
        <p:spPr>
          <a:xfrm>
            <a:off x="2359025" y="166688"/>
            <a:ext cx="8229600" cy="576262"/>
          </a:xfrm>
        </p:spPr>
        <p:txBody>
          <a:bodyPr/>
          <a:lstStyle/>
          <a:p>
            <a:r>
              <a:rPr lang="en-US" altLang="en-US"/>
              <a:t>How a Modern Computer Works</a:t>
            </a:r>
          </a:p>
        </p:txBody>
      </p:sp>
      <p:sp>
        <p:nvSpPr>
          <p:cNvPr id="44034" name="TextBox 3"/>
          <p:cNvSpPr txBox="1">
            <a:spLocks noChangeArrowheads="1"/>
          </p:cNvSpPr>
          <p:nvPr/>
        </p:nvSpPr>
        <p:spPr bwMode="auto">
          <a:xfrm>
            <a:off x="6296403" y="6017381"/>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278" y="1016829"/>
            <a:ext cx="7361695" cy="500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098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14401" y="266700"/>
            <a:ext cx="8134351" cy="609600"/>
          </a:xfrm>
        </p:spPr>
        <p:txBody>
          <a:bodyPr/>
          <a:lstStyle/>
          <a:p>
            <a:r>
              <a:rPr lang="zh-CN" altLang="en-US" sz="3067" dirty="0">
                <a:solidFill>
                  <a:srgbClr val="FF0000"/>
                </a:solidFill>
                <a:latin typeface="楷体" panose="02010609060101010101" pitchFamily="49" charset="-122"/>
                <a:ea typeface="楷体_GB2312" pitchFamily="1" charset="-122"/>
                <a:sym typeface="Times New Roman" panose="02020603050405020304" pitchFamily="18" charset="0"/>
              </a:rPr>
              <a:t>课程考核</a:t>
            </a:r>
          </a:p>
        </p:txBody>
      </p:sp>
      <p:sp>
        <p:nvSpPr>
          <p:cNvPr id="8195" name="Rectangle 3"/>
          <p:cNvSpPr>
            <a:spLocks noGrp="1" noChangeArrowheads="1"/>
          </p:cNvSpPr>
          <p:nvPr>
            <p:ph type="body" idx="1"/>
          </p:nvPr>
        </p:nvSpPr>
        <p:spPr>
          <a:xfrm>
            <a:off x="1092201" y="831914"/>
            <a:ext cx="10809817" cy="5003800"/>
          </a:xfrm>
        </p:spPr>
        <p:txBody>
          <a:bodyPr/>
          <a:lstStyle/>
          <a:p>
            <a:pPr marL="397923" indent="-397923" algn="l">
              <a:lnSpc>
                <a:spcPct val="90000"/>
              </a:lnSpc>
              <a:buFont typeface="Monotype Sorts" pitchFamily="2" charset="2"/>
              <a:buChar char="n"/>
            </a:pPr>
            <a:r>
              <a:rPr lang="zh-CN" altLang="en-US" b="1" dirty="0">
                <a:latin typeface="楷体_GB2312" pitchFamily="1" charset="-122"/>
                <a:sym typeface="楷体_GB2312" pitchFamily="1" charset="-122"/>
              </a:rPr>
              <a:t>课程成绩评定：</a:t>
            </a:r>
          </a:p>
          <a:p>
            <a:pPr marL="863578" lvl="1" indent="-332309" algn="l">
              <a:lnSpc>
                <a:spcPct val="90000"/>
              </a:lnSpc>
              <a:buFont typeface="Monotype Sorts" pitchFamily="2" charset="2"/>
              <a:buChar char="l"/>
            </a:pPr>
            <a:r>
              <a:rPr lang="zh-CN" altLang="en-US" b="1" dirty="0">
                <a:latin typeface="楷体_GB2312" pitchFamily="1" charset="-122"/>
                <a:sym typeface="楷体_GB2312" pitchFamily="1" charset="-122"/>
              </a:rPr>
              <a:t>期末考试（</a:t>
            </a:r>
            <a:r>
              <a:rPr lang="en-US" altLang="zh-CN" b="1" dirty="0">
                <a:solidFill>
                  <a:srgbClr val="FF0000"/>
                </a:solidFill>
                <a:latin typeface="楷体_GB2312" pitchFamily="1" charset="-122"/>
                <a:sym typeface="楷体_GB2312" pitchFamily="1" charset="-122"/>
              </a:rPr>
              <a:t>5</a:t>
            </a:r>
            <a:r>
              <a:rPr lang="zh-CN" altLang="en-US" b="1" dirty="0">
                <a:solidFill>
                  <a:srgbClr val="FF0000"/>
                </a:solidFill>
                <a:latin typeface="楷体_GB2312" pitchFamily="1" charset="-122"/>
                <a:sym typeface="楷体_GB2312" pitchFamily="1" charset="-122"/>
              </a:rPr>
              <a:t>0%</a:t>
            </a:r>
            <a:r>
              <a:rPr lang="zh-CN" altLang="en-US" b="1" dirty="0">
                <a:latin typeface="楷体_GB2312" pitchFamily="1" charset="-122"/>
                <a:sym typeface="楷体_GB2312" pitchFamily="1" charset="-122"/>
              </a:rPr>
              <a:t>）</a:t>
            </a:r>
            <a:endParaRPr lang="zh-CN" altLang="en-US" b="1" dirty="0">
              <a:solidFill>
                <a:srgbClr val="FF0000"/>
              </a:solidFill>
              <a:latin typeface="楷体_GB2312" pitchFamily="1" charset="-122"/>
              <a:sym typeface="楷体_GB2312" pitchFamily="1" charset="-122"/>
            </a:endParaRPr>
          </a:p>
          <a:p>
            <a:pPr marL="863578" lvl="1" indent="-332309" algn="l">
              <a:lnSpc>
                <a:spcPct val="90000"/>
              </a:lnSpc>
              <a:buFont typeface="Monotype Sorts" pitchFamily="2" charset="2"/>
              <a:buChar char="l"/>
            </a:pPr>
            <a:r>
              <a:rPr lang="zh-CN" altLang="en-US" b="1" dirty="0">
                <a:latin typeface="楷体_GB2312" pitchFamily="1" charset="-122"/>
                <a:sym typeface="楷体_GB2312" pitchFamily="1" charset="-122"/>
              </a:rPr>
              <a:t>平时作业（</a:t>
            </a:r>
            <a:r>
              <a:rPr lang="en-US" altLang="zh-CN" b="1" dirty="0">
                <a:solidFill>
                  <a:srgbClr val="FF0000"/>
                </a:solidFill>
                <a:latin typeface="楷体_GB2312" pitchFamily="1" charset="-122"/>
                <a:sym typeface="楷体_GB2312" pitchFamily="1" charset="-122"/>
              </a:rPr>
              <a:t>5</a:t>
            </a:r>
            <a:r>
              <a:rPr lang="zh-CN" altLang="en-US" b="1" dirty="0">
                <a:solidFill>
                  <a:srgbClr val="FF0000"/>
                </a:solidFill>
                <a:latin typeface="楷体_GB2312" pitchFamily="1" charset="-122"/>
                <a:sym typeface="楷体_GB2312" pitchFamily="1" charset="-122"/>
              </a:rPr>
              <a:t>%</a:t>
            </a:r>
            <a:r>
              <a:rPr lang="zh-CN" altLang="en-US" b="1" dirty="0">
                <a:latin typeface="楷体_GB2312" pitchFamily="1" charset="-122"/>
                <a:sym typeface="楷体_GB2312" pitchFamily="1" charset="-122"/>
              </a:rPr>
              <a:t>）</a:t>
            </a:r>
            <a:r>
              <a:rPr lang="en-US" altLang="zh-CN" b="1" dirty="0">
                <a:latin typeface="楷体_GB2312" pitchFamily="1" charset="-122"/>
              </a:rPr>
              <a:t>+</a:t>
            </a:r>
            <a:r>
              <a:rPr lang="zh-CN" altLang="zh-CN" b="1" dirty="0">
                <a:latin typeface="楷体_GB2312" pitchFamily="1" charset="-122"/>
              </a:rPr>
              <a:t>课堂练习</a:t>
            </a:r>
            <a:r>
              <a:rPr lang="zh-CN" altLang="en-US" b="1" dirty="0">
                <a:latin typeface="楷体_GB2312" pitchFamily="1" charset="-122"/>
              </a:rPr>
              <a:t>（</a:t>
            </a:r>
            <a:r>
              <a:rPr lang="en-US" altLang="zh-CN" b="1" dirty="0">
                <a:solidFill>
                  <a:srgbClr val="FF0000"/>
                </a:solidFill>
                <a:latin typeface="楷体_GB2312" pitchFamily="1" charset="-122"/>
              </a:rPr>
              <a:t>5%</a:t>
            </a:r>
            <a:r>
              <a:rPr lang="zh-CN" altLang="en-US" b="1" dirty="0">
                <a:latin typeface="楷体_GB2312" pitchFamily="1" charset="-122"/>
              </a:rPr>
              <a:t>）</a:t>
            </a:r>
            <a:endParaRPr lang="en-US" altLang="zh-CN" b="1" dirty="0">
              <a:latin typeface="楷体_GB2312" pitchFamily="1" charset="-122"/>
            </a:endParaRPr>
          </a:p>
          <a:p>
            <a:pPr marL="863578" lvl="1" indent="-332309" algn="l">
              <a:lnSpc>
                <a:spcPct val="90000"/>
              </a:lnSpc>
              <a:buFont typeface="Monotype Sorts" pitchFamily="2" charset="2"/>
              <a:buChar char="l"/>
            </a:pPr>
            <a:r>
              <a:rPr lang="zh-CN" altLang="en-US" b="1" dirty="0">
                <a:latin typeface="楷体_GB2312" pitchFamily="1" charset="-122"/>
                <a:sym typeface="楷体_GB2312" pitchFamily="1" charset="-122"/>
              </a:rPr>
              <a:t>实验报告（</a:t>
            </a:r>
            <a:r>
              <a:rPr lang="en-US" altLang="zh-CN" b="1" dirty="0">
                <a:solidFill>
                  <a:srgbClr val="FF0000"/>
                </a:solidFill>
                <a:latin typeface="楷体_GB2312" pitchFamily="1" charset="-122"/>
                <a:sym typeface="楷体_GB2312" pitchFamily="1" charset="-122"/>
              </a:rPr>
              <a:t>20</a:t>
            </a:r>
            <a:r>
              <a:rPr lang="zh-CN" altLang="en-US" b="1" dirty="0">
                <a:solidFill>
                  <a:srgbClr val="FF0000"/>
                </a:solidFill>
                <a:latin typeface="楷体_GB2312" pitchFamily="1" charset="-122"/>
                <a:sym typeface="楷体_GB2312" pitchFamily="1" charset="-122"/>
              </a:rPr>
              <a:t>%</a:t>
            </a:r>
            <a:r>
              <a:rPr lang="zh-CN" altLang="en-US" b="1" dirty="0">
                <a:latin typeface="楷体_GB2312" pitchFamily="1" charset="-122"/>
                <a:sym typeface="楷体_GB2312" pitchFamily="1" charset="-122"/>
              </a:rPr>
              <a:t>）</a:t>
            </a:r>
            <a:r>
              <a:rPr lang="en-US" altLang="zh-CN" b="1" dirty="0">
                <a:latin typeface="楷体_GB2312" pitchFamily="1" charset="-122"/>
                <a:sym typeface="楷体_GB2312" pitchFamily="1" charset="-122"/>
              </a:rPr>
              <a:t>+</a:t>
            </a:r>
            <a:r>
              <a:rPr lang="zh-CN" altLang="zh-CN" b="1" dirty="0">
                <a:latin typeface="楷体_GB2312" pitchFamily="1" charset="-122"/>
              </a:rPr>
              <a:t>实验验收</a:t>
            </a:r>
            <a:r>
              <a:rPr lang="zh-CN" altLang="en-US" b="1" dirty="0">
                <a:latin typeface="楷体_GB2312" pitchFamily="1" charset="-122"/>
              </a:rPr>
              <a:t>（</a:t>
            </a:r>
            <a:r>
              <a:rPr lang="en-US" altLang="zh-CN" b="1" dirty="0">
                <a:solidFill>
                  <a:srgbClr val="FF0000"/>
                </a:solidFill>
                <a:latin typeface="楷体_GB2312" pitchFamily="1" charset="-122"/>
              </a:rPr>
              <a:t>20%</a:t>
            </a:r>
            <a:r>
              <a:rPr lang="zh-CN" altLang="en-US" b="1" dirty="0">
                <a:latin typeface="楷体_GB2312" pitchFamily="1" charset="-122"/>
              </a:rPr>
              <a:t>）</a:t>
            </a:r>
            <a:endParaRPr lang="en-US" altLang="zh-CN" b="1" dirty="0">
              <a:latin typeface="楷体_GB2312" pitchFamily="1" charset="-122"/>
            </a:endParaRPr>
          </a:p>
          <a:p>
            <a:pPr marL="1473163" lvl="2" indent="-332309" algn="l">
              <a:lnSpc>
                <a:spcPct val="90000"/>
              </a:lnSpc>
              <a:buFont typeface="Monotype Sorts" pitchFamily="2" charset="2"/>
              <a:buChar char="l"/>
            </a:pPr>
            <a:r>
              <a:rPr lang="zh-CN" altLang="en-US" b="1" dirty="0">
                <a:latin typeface="楷体_GB2312" pitchFamily="1" charset="-122"/>
              </a:rPr>
              <a:t>每位同学独立完成</a:t>
            </a:r>
            <a:r>
              <a:rPr lang="en-US" altLang="zh-CN" b="1" dirty="0">
                <a:latin typeface="楷体_GB2312" pitchFamily="1" charset="-122"/>
              </a:rPr>
              <a:t>2</a:t>
            </a:r>
            <a:r>
              <a:rPr lang="zh-CN" altLang="en-US" b="1" dirty="0">
                <a:latin typeface="楷体_GB2312" pitchFamily="1" charset="-122"/>
              </a:rPr>
              <a:t>个实验</a:t>
            </a:r>
            <a:endParaRPr lang="en-US" altLang="zh-CN"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Lab0 RV64</a:t>
            </a:r>
            <a:r>
              <a:rPr lang="zh-CN" altLang="en-US" sz="2000" b="1" dirty="0">
                <a:latin typeface="楷体_GB2312" pitchFamily="1" charset="-122"/>
              </a:rPr>
              <a:t>环境熟悉  </a:t>
            </a:r>
            <a:r>
              <a:rPr lang="en-US" altLang="zh-CN" sz="2000" b="1" dirty="0">
                <a:latin typeface="楷体_GB2312" pitchFamily="1" charset="-122"/>
              </a:rPr>
              <a:t>2%   2</a:t>
            </a:r>
            <a:r>
              <a:rPr lang="zh-CN" altLang="en-US" sz="2000" b="1" dirty="0">
                <a:latin typeface="楷体_GB2312" pitchFamily="1" charset="-122"/>
              </a:rPr>
              <a:t>周</a:t>
            </a:r>
          </a:p>
          <a:p>
            <a:pPr marL="2082747" lvl="3" indent="-332309" algn="l">
              <a:lnSpc>
                <a:spcPct val="90000"/>
              </a:lnSpc>
              <a:buFont typeface="Monotype Sorts" pitchFamily="2" charset="2"/>
              <a:buChar char="l"/>
            </a:pPr>
            <a:r>
              <a:rPr lang="en-US" altLang="zh-CN" sz="2000" b="1" dirty="0">
                <a:latin typeface="楷体_GB2312" pitchFamily="1" charset="-122"/>
              </a:rPr>
              <a:t>Lab1 RV64</a:t>
            </a:r>
            <a:r>
              <a:rPr lang="zh-CN" altLang="en-US" sz="2000" b="1" dirty="0">
                <a:latin typeface="楷体_GB2312" pitchFamily="1" charset="-122"/>
              </a:rPr>
              <a:t>系统启动；时钟和终端  </a:t>
            </a:r>
            <a:r>
              <a:rPr lang="en-US" altLang="zh-CN" sz="2000" b="1" dirty="0">
                <a:latin typeface="楷体_GB2312" pitchFamily="1" charset="-122"/>
              </a:rPr>
              <a:t>6%   2</a:t>
            </a:r>
            <a:r>
              <a:rPr lang="zh-CN" altLang="en-US" sz="2000" b="1" dirty="0">
                <a:latin typeface="楷体_GB2312" pitchFamily="1" charset="-122"/>
              </a:rPr>
              <a:t>周</a:t>
            </a:r>
          </a:p>
          <a:p>
            <a:pPr marL="1473163" lvl="2" indent="-332309" algn="l">
              <a:lnSpc>
                <a:spcPct val="90000"/>
              </a:lnSpc>
              <a:buFont typeface="Monotype Sorts" pitchFamily="2" charset="2"/>
              <a:buChar char="l"/>
            </a:pPr>
            <a:r>
              <a:rPr lang="zh-CN" altLang="en-US" b="1" dirty="0">
                <a:latin typeface="楷体_GB2312" pitchFamily="1" charset="-122"/>
              </a:rPr>
              <a:t>每组最多</a:t>
            </a:r>
            <a:r>
              <a:rPr lang="en-US" altLang="zh-CN" b="1" dirty="0">
                <a:latin typeface="楷体_GB2312" pitchFamily="1" charset="-122"/>
              </a:rPr>
              <a:t>2</a:t>
            </a:r>
            <a:r>
              <a:rPr lang="zh-CN" altLang="en-US" b="1" dirty="0">
                <a:latin typeface="楷体_GB2312" pitchFamily="1" charset="-122"/>
              </a:rPr>
              <a:t>人</a:t>
            </a:r>
            <a:endParaRPr lang="en-US" altLang="zh-CN"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Lab2 RV64</a:t>
            </a:r>
            <a:r>
              <a:rPr lang="zh-CN" altLang="en-US" sz="2000" b="1" dirty="0">
                <a:latin typeface="楷体_GB2312" pitchFamily="1" charset="-122"/>
              </a:rPr>
              <a:t>线程与调度  </a:t>
            </a:r>
            <a:r>
              <a:rPr lang="en-US" altLang="zh-CN" sz="2000" b="1" dirty="0">
                <a:latin typeface="楷体_GB2312" pitchFamily="1" charset="-122"/>
              </a:rPr>
              <a:t>6%   2</a:t>
            </a:r>
            <a:r>
              <a:rPr lang="zh-CN" altLang="en-US" sz="2000" b="1" dirty="0">
                <a:latin typeface="楷体_GB2312" pitchFamily="1" charset="-122"/>
              </a:rPr>
              <a:t>周</a:t>
            </a:r>
          </a:p>
          <a:p>
            <a:pPr marL="2082747" lvl="3" indent="-332309" algn="l">
              <a:lnSpc>
                <a:spcPct val="90000"/>
              </a:lnSpc>
              <a:buFont typeface="Monotype Sorts" pitchFamily="2" charset="2"/>
              <a:buChar char="l"/>
            </a:pPr>
            <a:r>
              <a:rPr lang="en-US" altLang="zh-CN" sz="2000" b="1" dirty="0">
                <a:latin typeface="楷体_GB2312" pitchFamily="1" charset="-122"/>
              </a:rPr>
              <a:t>Lab3 RV64</a:t>
            </a:r>
            <a:r>
              <a:rPr lang="zh-CN" altLang="en-US" sz="2000" b="1" dirty="0">
                <a:latin typeface="楷体_GB2312" pitchFamily="1" charset="-122"/>
              </a:rPr>
              <a:t>虚拟内存</a:t>
            </a:r>
            <a:r>
              <a:rPr lang="en-US" altLang="zh-CN" sz="2000" b="1" dirty="0">
                <a:latin typeface="楷体_GB2312" pitchFamily="1" charset="-122"/>
              </a:rPr>
              <a:t>  6%   2</a:t>
            </a:r>
            <a:r>
              <a:rPr lang="zh-CN" altLang="en-US" sz="2000" b="1" dirty="0">
                <a:latin typeface="楷体_GB2312" pitchFamily="1" charset="-122"/>
              </a:rPr>
              <a:t>周</a:t>
            </a:r>
            <a:endParaRPr lang="en-US" altLang="zh-CN" sz="2000"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Lab4 RV64</a:t>
            </a:r>
            <a:r>
              <a:rPr lang="zh-CN" altLang="en-US" sz="2000" b="1" dirty="0">
                <a:latin typeface="楷体_GB2312" pitchFamily="1" charset="-122"/>
              </a:rPr>
              <a:t>用户空间  </a:t>
            </a:r>
            <a:r>
              <a:rPr lang="en-US" altLang="zh-CN" sz="2000" b="1" dirty="0">
                <a:latin typeface="楷体_GB2312" pitchFamily="1" charset="-122"/>
              </a:rPr>
              <a:t>8%   2</a:t>
            </a:r>
            <a:r>
              <a:rPr lang="zh-CN" altLang="en-US" sz="2000" b="1" dirty="0">
                <a:latin typeface="楷体_GB2312" pitchFamily="1" charset="-122"/>
              </a:rPr>
              <a:t>周</a:t>
            </a:r>
            <a:endParaRPr lang="en-US" altLang="zh-CN" sz="2000"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Lab5 RV64</a:t>
            </a:r>
            <a:r>
              <a:rPr lang="zh-CN" altLang="en-US" sz="2000" b="1" dirty="0">
                <a:latin typeface="楷体_GB2312" pitchFamily="1" charset="-122"/>
              </a:rPr>
              <a:t>缺页处理  </a:t>
            </a:r>
            <a:r>
              <a:rPr lang="en-US" altLang="zh-CN" sz="2000" b="1" dirty="0">
                <a:latin typeface="楷体_GB2312" pitchFamily="1" charset="-122"/>
              </a:rPr>
              <a:t>8%   3</a:t>
            </a:r>
            <a:r>
              <a:rPr lang="zh-CN" altLang="en-US" sz="2000" b="1" dirty="0">
                <a:latin typeface="楷体_GB2312" pitchFamily="1" charset="-122"/>
              </a:rPr>
              <a:t>周</a:t>
            </a:r>
            <a:endParaRPr lang="en-US" altLang="zh-CN" sz="2000"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Lab6 RV64 fork</a:t>
            </a:r>
            <a:r>
              <a:rPr lang="zh-CN" altLang="en-US" sz="2000" b="1" dirty="0">
                <a:latin typeface="楷体_GB2312" pitchFamily="1" charset="-122"/>
              </a:rPr>
              <a:t>机制  </a:t>
            </a:r>
            <a:r>
              <a:rPr lang="en-US" altLang="zh-CN" sz="2000" b="1" dirty="0">
                <a:latin typeface="楷体_GB2312" pitchFamily="1" charset="-122"/>
              </a:rPr>
              <a:t>4%   3</a:t>
            </a:r>
            <a:r>
              <a:rPr lang="zh-CN" altLang="en-US" sz="2000" b="1" dirty="0">
                <a:latin typeface="楷体_GB2312" pitchFamily="1" charset="-122"/>
              </a:rPr>
              <a:t>周</a:t>
            </a:r>
            <a:endParaRPr lang="en-US" altLang="zh-CN" sz="2000" b="1" dirty="0">
              <a:latin typeface="楷体_GB2312" pitchFamily="1" charset="-122"/>
            </a:endParaRPr>
          </a:p>
          <a:p>
            <a:pPr marL="1750438" lvl="3" algn="l">
              <a:lnSpc>
                <a:spcPct val="90000"/>
              </a:lnSpc>
            </a:pPr>
            <a:r>
              <a:rPr lang="en-US" altLang="zh-CN" sz="2000" b="1" dirty="0">
                <a:latin typeface="楷体_GB2312" pitchFamily="1" charset="-122"/>
              </a:rPr>
              <a:t>  </a:t>
            </a:r>
            <a:r>
              <a:rPr lang="en-US" altLang="zh-CN" sz="2000" b="1" dirty="0">
                <a:solidFill>
                  <a:srgbClr val="FF0000"/>
                </a:solidFill>
                <a:latin typeface="楷体_GB2312" pitchFamily="1" charset="-122"/>
              </a:rPr>
              <a:t>  Lab7 RV64 </a:t>
            </a:r>
            <a:r>
              <a:rPr lang="zh-CN" altLang="en-US" sz="2000" b="1" dirty="0">
                <a:solidFill>
                  <a:srgbClr val="FF0000"/>
                </a:solidFill>
                <a:latin typeface="楷体_GB2312" pitchFamily="1" charset="-122"/>
              </a:rPr>
              <a:t>文件系统  </a:t>
            </a:r>
            <a:r>
              <a:rPr lang="en-US" altLang="zh-CN" sz="2000" b="1" dirty="0">
                <a:solidFill>
                  <a:srgbClr val="FF0000"/>
                </a:solidFill>
                <a:latin typeface="楷体_GB2312" pitchFamily="1" charset="-122"/>
              </a:rPr>
              <a:t>Bonus 4%</a:t>
            </a:r>
            <a:r>
              <a:rPr lang="zh-CN" altLang="en-US" sz="2000" b="1" dirty="0">
                <a:solidFill>
                  <a:srgbClr val="FF0000"/>
                </a:solidFill>
                <a:latin typeface="楷体_GB2312" pitchFamily="1" charset="-122"/>
              </a:rPr>
              <a:t>  </a:t>
            </a:r>
            <a:endParaRPr lang="en-US" altLang="zh-CN" sz="2000" b="1" dirty="0">
              <a:solidFill>
                <a:srgbClr val="FF0000"/>
              </a:solidFill>
              <a:latin typeface="楷体_GB2312" pitchFamily="1" charset="-122"/>
            </a:endParaRPr>
          </a:p>
          <a:p>
            <a:pPr marL="2082747" lvl="3" indent="-332309" algn="l">
              <a:lnSpc>
                <a:spcPct val="90000"/>
              </a:lnSpc>
              <a:buFont typeface="Monotype Sorts" pitchFamily="2" charset="2"/>
              <a:buChar char="l"/>
            </a:pPr>
            <a:endParaRPr lang="zh-CN" altLang="en-US" b="1" dirty="0">
              <a:latin typeface="楷体_GB2312" pitchFamily="1" charset="-122"/>
              <a:sym typeface="楷体_GB2312" pitchFamily="1" charset="-122"/>
            </a:endParaRPr>
          </a:p>
          <a:p>
            <a:pPr marL="397923" indent="-397923" algn="l">
              <a:buFont typeface="Monotype Sorts" pitchFamily="2" charset="2"/>
              <a:buChar char="n"/>
            </a:pPr>
            <a:endParaRPr lang="zh-CN" altLang="en-US" b="1" dirty="0">
              <a:latin typeface="楷体_GB2312" pitchFamily="1" charset="-122"/>
              <a:sym typeface="楷体_GB2312" pitchFamily="1" charset="-122"/>
            </a:endParaRPr>
          </a:p>
          <a:p>
            <a:pPr marL="863578" lvl="1" indent="-332309" algn="l">
              <a:buFont typeface="Monotype Sorts" pitchFamily="2" charset="2"/>
              <a:buChar char="l"/>
            </a:pPr>
            <a:endParaRPr lang="zh-CN" altLang="en-US" b="1" dirty="0">
              <a:solidFill>
                <a:srgbClr val="3A02C6"/>
              </a:solidFill>
              <a:latin typeface="楷体_GB2312" pitchFamily="1" charset="-122"/>
              <a:sym typeface="楷体_GB2312" pitchFamily="1" charset="-122"/>
            </a:endParaRPr>
          </a:p>
          <a:p>
            <a:pPr marL="1261502" lvl="2" indent="-264577" algn="l">
              <a:lnSpc>
                <a:spcPct val="90000"/>
              </a:lnSpc>
              <a:buFont typeface="Webdings" panose="05030102010509060703" pitchFamily="18" charset="2"/>
              <a:buChar char="4"/>
            </a:pPr>
            <a:endParaRPr lang="zh-CN" altLang="en-US" sz="3200" b="1" dirty="0">
              <a:solidFill>
                <a:srgbClr val="FF0000"/>
              </a:solidFill>
              <a:latin typeface="楷体_GB2312" pitchFamily="1" charset="-122"/>
              <a:sym typeface="楷体_GB2312" pitchFamily="1" charset="-122"/>
            </a:endParaRPr>
          </a:p>
        </p:txBody>
      </p:sp>
    </p:spTree>
    <p:extLst>
      <p:ext uri="{BB962C8B-B14F-4D97-AF65-F5344CB8AC3E}">
        <p14:creationId xmlns:p14="http://schemas.microsoft.com/office/powerpoint/2010/main" val="9705583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2800" dirty="0"/>
              <a:t>Direct Memory Access Structure</a:t>
            </a:r>
            <a:br>
              <a:rPr lang="en-US" altLang="zh-CN" sz="2800" dirty="0"/>
            </a:br>
            <a:r>
              <a:rPr lang="zh-CN" altLang="en-US" sz="2800" dirty="0">
                <a:solidFill>
                  <a:srgbClr val="FF3300"/>
                </a:solidFill>
                <a:ea typeface="楷体_GB2312" pitchFamily="49" charset="-122"/>
              </a:rPr>
              <a:t>直接内存访问</a:t>
            </a:r>
            <a:r>
              <a:rPr lang="zh-CN" altLang="zh-CN" sz="2800" dirty="0">
                <a:solidFill>
                  <a:srgbClr val="FF3300"/>
                </a:solidFill>
                <a:ea typeface="楷体_GB2312" pitchFamily="49" charset="-122"/>
              </a:rPr>
              <a:t>(</a:t>
            </a:r>
            <a:r>
              <a:rPr lang="en-US" altLang="zh-CN" sz="2800" dirty="0">
                <a:solidFill>
                  <a:srgbClr val="FF3300"/>
                </a:solidFill>
                <a:ea typeface="楷体_GB2312" pitchFamily="49" charset="-122"/>
              </a:rPr>
              <a:t>DMA)</a:t>
            </a:r>
          </a:p>
        </p:txBody>
      </p:sp>
      <p:sp>
        <p:nvSpPr>
          <p:cNvPr id="33795" name="Rectangle 3"/>
          <p:cNvSpPr>
            <a:spLocks noGrp="1" noChangeArrowheads="1"/>
          </p:cNvSpPr>
          <p:nvPr>
            <p:ph idx="1"/>
          </p:nvPr>
        </p:nvSpPr>
        <p:spPr/>
        <p:txBody>
          <a:bodyPr/>
          <a:lstStyle/>
          <a:p>
            <a:pPr eaLnBrk="1" hangingPunct="1"/>
            <a:r>
              <a:rPr lang="en-US" altLang="zh-CN" sz="2400" dirty="0">
                <a:latin typeface="Arial" pitchFamily="34" charset="0"/>
                <a:ea typeface="宋体" pitchFamily="2" charset="-122"/>
              </a:rPr>
              <a:t>Used for high-speed I/O devices able to transmit information at close to memory speeds.</a:t>
            </a:r>
            <a:r>
              <a:rPr lang="zh-CN" altLang="en-US" sz="2400" dirty="0">
                <a:latin typeface="Arial" pitchFamily="34" charset="0"/>
                <a:ea typeface="宋体" pitchFamily="2" charset="-122"/>
              </a:rPr>
              <a:t>    </a:t>
            </a:r>
          </a:p>
          <a:p>
            <a:pPr eaLnBrk="1" hangingPunct="1"/>
            <a:r>
              <a:rPr lang="en-US" altLang="zh-CN" sz="2400" dirty="0">
                <a:latin typeface="Arial" pitchFamily="34" charset="0"/>
                <a:ea typeface="宋体" pitchFamily="2" charset="-122"/>
              </a:rPr>
              <a:t>Device controller transfers blocks of data from buffer storage directly to main memory without CPU intervention.</a:t>
            </a:r>
            <a:endParaRPr lang="zh-CN" altLang="en-US" sz="2400" dirty="0">
              <a:latin typeface="Arial" pitchFamily="34" charset="0"/>
              <a:ea typeface="宋体" pitchFamily="2" charset="-122"/>
            </a:endParaRPr>
          </a:p>
          <a:p>
            <a:pPr eaLnBrk="1" hangingPunct="1"/>
            <a:r>
              <a:rPr lang="en-US" altLang="zh-CN" sz="2400">
                <a:latin typeface="Arial" pitchFamily="34" charset="0"/>
                <a:ea typeface="宋体" pitchFamily="2" charset="-122"/>
              </a:rPr>
              <a:t>Only one </a:t>
            </a:r>
            <a:r>
              <a:rPr lang="en-US" altLang="zh-CN" sz="2400" dirty="0">
                <a:latin typeface="Arial" pitchFamily="34" charset="0"/>
                <a:ea typeface="宋体" pitchFamily="2" charset="-122"/>
              </a:rPr>
              <a:t>interrupt is generated per block, rather than the one interrupt per byte.</a:t>
            </a:r>
            <a:r>
              <a:rPr lang="zh-CN" altLang="en-US" sz="2000" dirty="0">
                <a:latin typeface="Arial" pitchFamily="34" charset="0"/>
                <a:ea typeface="宋体" pitchFamily="2" charset="-122"/>
              </a:rPr>
              <a:t>    </a:t>
            </a:r>
            <a:endParaRPr lang="zh-CN" altLang="zh-CN" sz="2400" dirty="0">
              <a:latin typeface="Arial" pitchFamily="34" charset="0"/>
              <a:ea typeface="宋体" pitchFamily="2" charset="-122"/>
            </a:endParaRPr>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1.3 Computer-System Architecture</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2516118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dirty="0">
                <a:solidFill>
                  <a:srgbClr val="FF0000"/>
                </a:solidFill>
              </a:rPr>
              <a:t>Single-Processor Systems</a:t>
            </a:r>
            <a:r>
              <a:rPr lang="zh-CN" altLang="en-US" dirty="0"/>
              <a:t>（单处理器系统）</a:t>
            </a:r>
            <a:endParaRPr lang="en-US" altLang="zh-CN" dirty="0"/>
          </a:p>
        </p:txBody>
      </p:sp>
      <p:sp>
        <p:nvSpPr>
          <p:cNvPr id="34819" name="Content Placeholder 2"/>
          <p:cNvSpPr>
            <a:spLocks noGrp="1"/>
          </p:cNvSpPr>
          <p:nvPr>
            <p:ph idx="1"/>
          </p:nvPr>
        </p:nvSpPr>
        <p:spPr/>
        <p:txBody>
          <a:bodyPr/>
          <a:lstStyle/>
          <a:p>
            <a:r>
              <a:rPr lang="en-US" altLang="zh-CN" dirty="0">
                <a:latin typeface="Arial" pitchFamily="34" charset="0"/>
              </a:rPr>
              <a:t>Many years ago, most computer systems used a single processor containing one CPU with a single processing core.</a:t>
            </a:r>
          </a:p>
          <a:p>
            <a:r>
              <a:rPr lang="en-US" altLang="zh-CN" sz="2400" dirty="0">
                <a:latin typeface="Arial" pitchFamily="34" charset="0"/>
              </a:rPr>
              <a:t>Most systems use a </a:t>
            </a:r>
            <a:r>
              <a:rPr lang="en-US" altLang="zh-CN" sz="2400" dirty="0">
                <a:solidFill>
                  <a:srgbClr val="FF0000"/>
                </a:solidFill>
                <a:latin typeface="Arial" pitchFamily="34" charset="0"/>
              </a:rPr>
              <a:t>single general-purpose processor </a:t>
            </a:r>
            <a:endParaRPr lang="en-US" altLang="zh-CN" sz="700" dirty="0">
              <a:latin typeface="Arial" pitchFamily="34" charset="0"/>
            </a:endParaRPr>
          </a:p>
          <a:p>
            <a:pPr marL="1200150" lvl="2" indent="-342900">
              <a:buNone/>
            </a:pPr>
            <a:endParaRPr lang="en-US" altLang="zh-CN" sz="1800" dirty="0">
              <a:solidFill>
                <a:srgbClr val="3366FF"/>
              </a:solidFill>
              <a:latin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dirty="0">
                <a:solidFill>
                  <a:srgbClr val="FF0000"/>
                </a:solidFill>
              </a:rPr>
              <a:t>Multiprocessor Systems</a:t>
            </a:r>
            <a:r>
              <a:rPr lang="zh-CN" altLang="en-US" dirty="0"/>
              <a:t>（多处理器系统）</a:t>
            </a:r>
            <a:endParaRPr lang="en-US" altLang="zh-CN" dirty="0"/>
          </a:p>
        </p:txBody>
      </p:sp>
      <p:sp>
        <p:nvSpPr>
          <p:cNvPr id="34819" name="Content Placeholder 2"/>
          <p:cNvSpPr>
            <a:spLocks noGrp="1"/>
          </p:cNvSpPr>
          <p:nvPr>
            <p:ph idx="1"/>
          </p:nvPr>
        </p:nvSpPr>
        <p:spPr/>
        <p:txBody>
          <a:bodyPr/>
          <a:lstStyle/>
          <a:p>
            <a:pPr marL="457200" lvl="1" indent="0">
              <a:buNone/>
            </a:pPr>
            <a:endParaRPr lang="en-US" altLang="zh-CN" sz="700" dirty="0">
              <a:latin typeface="Arial" pitchFamily="34" charset="0"/>
            </a:endParaRPr>
          </a:p>
          <a:p>
            <a:r>
              <a:rPr lang="en-US" altLang="zh-CN" sz="2400" dirty="0">
                <a:solidFill>
                  <a:srgbClr val="FF0000"/>
                </a:solidFill>
                <a:latin typeface="Arial" pitchFamily="34" charset="0"/>
              </a:rPr>
              <a:t>Multiprocessors</a:t>
            </a:r>
            <a:r>
              <a:rPr lang="en-US" altLang="zh-CN" sz="2400" dirty="0">
                <a:solidFill>
                  <a:srgbClr val="3366FF"/>
                </a:solidFill>
                <a:latin typeface="Arial" pitchFamily="34" charset="0"/>
              </a:rPr>
              <a:t> </a:t>
            </a:r>
            <a:r>
              <a:rPr lang="en-US" altLang="zh-CN" sz="2400" dirty="0">
                <a:latin typeface="Arial" pitchFamily="34" charset="0"/>
              </a:rPr>
              <a:t>systems growing in use and importance</a:t>
            </a:r>
          </a:p>
          <a:p>
            <a:pPr lvl="1"/>
            <a:r>
              <a:rPr lang="en-US" altLang="zh-CN" dirty="0">
                <a:latin typeface="Arial" pitchFamily="34" charset="0"/>
              </a:rPr>
              <a:t>Also known as </a:t>
            </a:r>
            <a:r>
              <a:rPr lang="en-US" altLang="zh-CN" dirty="0">
                <a:solidFill>
                  <a:srgbClr val="3366FF"/>
                </a:solidFill>
                <a:latin typeface="Arial" pitchFamily="34" charset="0"/>
              </a:rPr>
              <a:t>parallel systems</a:t>
            </a:r>
            <a:r>
              <a:rPr lang="en-US" altLang="zh-CN" dirty="0">
                <a:latin typeface="Arial" pitchFamily="34" charset="0"/>
              </a:rPr>
              <a:t>, </a:t>
            </a:r>
            <a:r>
              <a:rPr lang="en-US" altLang="zh-CN" dirty="0">
                <a:solidFill>
                  <a:srgbClr val="3366FF"/>
                </a:solidFill>
                <a:latin typeface="Arial" pitchFamily="34" charset="0"/>
              </a:rPr>
              <a:t>tightly-coupled systems</a:t>
            </a:r>
          </a:p>
          <a:p>
            <a:pPr lvl="1"/>
            <a:r>
              <a:rPr lang="en-US" altLang="zh-CN" dirty="0">
                <a:latin typeface="Arial" pitchFamily="34" charset="0"/>
              </a:rPr>
              <a:t>Advantages include:</a:t>
            </a:r>
          </a:p>
          <a:p>
            <a:pPr marL="1200150" lvl="2" indent="-342900">
              <a:buFont typeface="Arial" pitchFamily="34" charset="0"/>
              <a:buAutoNum type="arabicPeriod"/>
            </a:pPr>
            <a:r>
              <a:rPr lang="en-US" altLang="zh-CN" dirty="0">
                <a:solidFill>
                  <a:srgbClr val="3366FF"/>
                </a:solidFill>
                <a:latin typeface="Arial" pitchFamily="34" charset="0"/>
              </a:rPr>
              <a:t>Increased throughput</a:t>
            </a:r>
          </a:p>
          <a:p>
            <a:pPr marL="1200150" lvl="2" indent="-342900">
              <a:buFont typeface="Arial" pitchFamily="34" charset="0"/>
              <a:buAutoNum type="arabicPeriod"/>
            </a:pPr>
            <a:r>
              <a:rPr lang="en-US" altLang="zh-CN" dirty="0">
                <a:solidFill>
                  <a:srgbClr val="3366FF"/>
                </a:solidFill>
                <a:latin typeface="Arial" pitchFamily="34" charset="0"/>
              </a:rPr>
              <a:t>Economy of scale</a:t>
            </a:r>
          </a:p>
          <a:p>
            <a:pPr marL="1200150" lvl="2" indent="-342900">
              <a:buFont typeface="Arial" pitchFamily="34" charset="0"/>
              <a:buAutoNum type="arabicPeriod"/>
            </a:pPr>
            <a:r>
              <a:rPr lang="en-US" altLang="zh-CN" dirty="0">
                <a:solidFill>
                  <a:srgbClr val="3366FF"/>
                </a:solidFill>
                <a:latin typeface="Arial" pitchFamily="34" charset="0"/>
              </a:rPr>
              <a:t>Increased reliability – graceful degradation </a:t>
            </a:r>
            <a:r>
              <a:rPr lang="en-US" altLang="zh-CN" dirty="0">
                <a:solidFill>
                  <a:srgbClr val="000000"/>
                </a:solidFill>
                <a:latin typeface="Arial" pitchFamily="34" charset="0"/>
              </a:rPr>
              <a:t>or </a:t>
            </a:r>
            <a:r>
              <a:rPr lang="en-US" altLang="zh-CN" dirty="0">
                <a:solidFill>
                  <a:srgbClr val="3366FF"/>
                </a:solidFill>
                <a:latin typeface="Arial" pitchFamily="34" charset="0"/>
              </a:rPr>
              <a:t>fault tolerance</a:t>
            </a:r>
          </a:p>
          <a:p>
            <a:pPr lvl="1"/>
            <a:r>
              <a:rPr lang="en-US" altLang="zh-CN" dirty="0">
                <a:latin typeface="Arial" pitchFamily="34" charset="0"/>
              </a:rPr>
              <a:t>Two types:</a:t>
            </a:r>
          </a:p>
          <a:p>
            <a:pPr marL="1200150" lvl="2" indent="-342900">
              <a:buFont typeface="Arial" pitchFamily="34" charset="0"/>
              <a:buAutoNum type="arabicPeriod"/>
            </a:pPr>
            <a:r>
              <a:rPr lang="en-US" altLang="zh-CN" dirty="0">
                <a:solidFill>
                  <a:srgbClr val="3366FF"/>
                </a:solidFill>
                <a:latin typeface="Arial" pitchFamily="34" charset="0"/>
              </a:rPr>
              <a:t>Asymmetric Multiprocessing</a:t>
            </a:r>
          </a:p>
          <a:p>
            <a:pPr marL="1200150" lvl="2" indent="-342900">
              <a:buFont typeface="Arial" pitchFamily="34" charset="0"/>
              <a:buAutoNum type="arabicPeriod"/>
            </a:pPr>
            <a:r>
              <a:rPr lang="en-US" altLang="zh-CN" dirty="0">
                <a:solidFill>
                  <a:srgbClr val="3366FF"/>
                </a:solidFill>
                <a:latin typeface="Arial" pitchFamily="34" charset="0"/>
              </a:rPr>
              <a:t>Symmetric Multiprocessing</a:t>
            </a:r>
          </a:p>
          <a:p>
            <a:pPr marL="1200150" lvl="2" indent="-342900">
              <a:buNone/>
            </a:pPr>
            <a:endParaRPr lang="en-US" altLang="zh-CN" sz="1800" dirty="0">
              <a:solidFill>
                <a:srgbClr val="3366FF"/>
              </a:solidFill>
              <a:latin typeface="Arial" pitchFamily="34" charset="0"/>
            </a:endParaRPr>
          </a:p>
        </p:txBody>
      </p:sp>
    </p:spTree>
    <p:extLst>
      <p:ext uri="{BB962C8B-B14F-4D97-AF65-F5344CB8AC3E}">
        <p14:creationId xmlns:p14="http://schemas.microsoft.com/office/powerpoint/2010/main" val="2095931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CN" sz="2800"/>
              <a:t>Symmetric Multiprocessing Architecture</a:t>
            </a:r>
          </a:p>
        </p:txBody>
      </p:sp>
      <p:pic>
        <p:nvPicPr>
          <p:cNvPr id="36867" name="Picture 7"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05" y="1760538"/>
            <a:ext cx="7269084" cy="34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CN"/>
              <a:t>A Dual-Core Design</a:t>
            </a:r>
          </a:p>
        </p:txBody>
      </p:sp>
      <p:sp>
        <p:nvSpPr>
          <p:cNvPr id="37891" name="Content Placeholder 1"/>
          <p:cNvSpPr>
            <a:spLocks noGrp="1"/>
          </p:cNvSpPr>
          <p:nvPr>
            <p:ph idx="1"/>
          </p:nvPr>
        </p:nvSpPr>
        <p:spPr/>
        <p:txBody>
          <a:bodyPr/>
          <a:lstStyle/>
          <a:p>
            <a:r>
              <a:rPr lang="en-US" altLang="en-US" dirty="0"/>
              <a:t>Multi-</a:t>
            </a:r>
            <a:r>
              <a:rPr lang="en-US" altLang="zh-CN" dirty="0"/>
              <a:t>processor</a:t>
            </a:r>
            <a:r>
              <a:rPr lang="zh-CN" altLang="en-US" dirty="0"/>
              <a:t>（多个芯片）</a:t>
            </a:r>
            <a:r>
              <a:rPr lang="en-US" altLang="en-US" dirty="0"/>
              <a:t> and </a:t>
            </a:r>
            <a:r>
              <a:rPr lang="en-US" altLang="en-US" b="1" dirty="0">
                <a:solidFill>
                  <a:srgbClr val="3366FF"/>
                </a:solidFill>
              </a:rPr>
              <a:t>multicore</a:t>
            </a:r>
            <a:r>
              <a:rPr lang="zh-CN" altLang="en-US" b="1" dirty="0">
                <a:solidFill>
                  <a:srgbClr val="3366FF"/>
                </a:solidFill>
              </a:rPr>
              <a:t>（多核）</a:t>
            </a:r>
            <a:endParaRPr lang="en-US" altLang="en-US" b="1" dirty="0">
              <a:solidFill>
                <a:srgbClr val="3366FF"/>
              </a:solidFill>
            </a:endParaRPr>
          </a:p>
          <a:p>
            <a:r>
              <a:rPr lang="en-US" altLang="en-US" dirty="0"/>
              <a:t>Systems containing all  chips</a:t>
            </a:r>
            <a:endParaRPr lang="en-US" altLang="en-US" b="1" dirty="0">
              <a:solidFill>
                <a:srgbClr val="3366FF"/>
              </a:solidFill>
            </a:endParaRPr>
          </a:p>
          <a:p>
            <a:pPr lvl="1"/>
            <a:r>
              <a:rPr lang="en-US" altLang="en-US" dirty="0"/>
              <a:t>Chassis</a:t>
            </a:r>
            <a:r>
              <a:rPr lang="zh-CN" altLang="en-US" dirty="0"/>
              <a:t>（主板）</a:t>
            </a:r>
            <a:r>
              <a:rPr lang="en-US" altLang="en-US" dirty="0"/>
              <a:t> containing multiple separate processors</a:t>
            </a:r>
          </a:p>
        </p:txBody>
      </p:sp>
      <p:pic>
        <p:nvPicPr>
          <p:cNvPr id="2" name="图片 1"/>
          <p:cNvPicPr>
            <a:picLocks noChangeAspect="1"/>
          </p:cNvPicPr>
          <p:nvPr/>
        </p:nvPicPr>
        <p:blipFill>
          <a:blip r:embed="rId3"/>
          <a:stretch>
            <a:fillRect/>
          </a:stretch>
        </p:blipFill>
        <p:spPr>
          <a:xfrm>
            <a:off x="6417523" y="3090911"/>
            <a:ext cx="3733867" cy="3325878"/>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862" y="3044408"/>
            <a:ext cx="4299541" cy="325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DEFINITIONS OF COMPUTER SYSTEM COMPONENTS</a:t>
            </a:r>
            <a:endParaRPr lang="zh-CN" altLang="en-US" sz="2800" dirty="0"/>
          </a:p>
        </p:txBody>
      </p:sp>
      <p:sp>
        <p:nvSpPr>
          <p:cNvPr id="3" name="内容占位符 2"/>
          <p:cNvSpPr>
            <a:spLocks noGrp="1"/>
          </p:cNvSpPr>
          <p:nvPr>
            <p:ph idx="1"/>
          </p:nvPr>
        </p:nvSpPr>
        <p:spPr/>
        <p:txBody>
          <a:bodyPr/>
          <a:lstStyle/>
          <a:p>
            <a:r>
              <a:rPr lang="en-US" altLang="zh-CN" b="1" dirty="0">
                <a:solidFill>
                  <a:srgbClr val="FF0000"/>
                </a:solidFill>
              </a:rPr>
              <a:t>CPU</a:t>
            </a:r>
            <a:r>
              <a:rPr lang="en-US" altLang="zh-CN" dirty="0"/>
              <a:t>—The hardware that executes instructions.</a:t>
            </a:r>
          </a:p>
          <a:p>
            <a:r>
              <a:rPr lang="en-US" altLang="zh-CN" b="1" dirty="0">
                <a:solidFill>
                  <a:srgbClr val="FF0000"/>
                </a:solidFill>
              </a:rPr>
              <a:t>Processor</a:t>
            </a:r>
            <a:r>
              <a:rPr lang="en-US" altLang="zh-CN" dirty="0"/>
              <a:t>—A physical chip that contains one or more CPUs.</a:t>
            </a:r>
          </a:p>
          <a:p>
            <a:r>
              <a:rPr lang="en-US" altLang="zh-CN" b="1" dirty="0">
                <a:solidFill>
                  <a:srgbClr val="FF0000"/>
                </a:solidFill>
              </a:rPr>
              <a:t>Core</a:t>
            </a:r>
            <a:r>
              <a:rPr lang="en-US" altLang="zh-CN" dirty="0"/>
              <a:t>—The basic computation unit of the CPU.</a:t>
            </a:r>
          </a:p>
          <a:p>
            <a:r>
              <a:rPr lang="en-US" altLang="zh-CN" b="1" dirty="0">
                <a:solidFill>
                  <a:srgbClr val="FF0000"/>
                </a:solidFill>
              </a:rPr>
              <a:t>Multicore</a:t>
            </a:r>
            <a:r>
              <a:rPr lang="en-US" altLang="zh-CN" dirty="0"/>
              <a:t>—Including multiple computing cores on the same CPU.</a:t>
            </a:r>
          </a:p>
          <a:p>
            <a:r>
              <a:rPr lang="en-US" altLang="zh-CN" b="1" dirty="0">
                <a:solidFill>
                  <a:srgbClr val="FF0000"/>
                </a:solidFill>
              </a:rPr>
              <a:t>Multiprocessor</a:t>
            </a:r>
            <a:r>
              <a:rPr lang="en-US" altLang="zh-CN" dirty="0"/>
              <a:t>—Including multiple processors.</a:t>
            </a:r>
          </a:p>
          <a:p>
            <a:endParaRPr lang="en-US" altLang="zh-CN" dirty="0"/>
          </a:p>
          <a:p>
            <a:pPr marL="0" indent="0">
              <a:buNone/>
            </a:pPr>
            <a:r>
              <a:rPr lang="en-US" altLang="zh-CN" dirty="0"/>
              <a:t>Although virtually all systems are now multicore, we use the general term</a:t>
            </a:r>
          </a:p>
          <a:p>
            <a:pPr marL="0" indent="0">
              <a:buNone/>
            </a:pPr>
            <a:r>
              <a:rPr lang="en-US" altLang="zh-CN" b="1" i="1" dirty="0"/>
              <a:t> CPU </a:t>
            </a:r>
            <a:r>
              <a:rPr lang="en-US" altLang="zh-CN" dirty="0"/>
              <a:t>when referring to a single computational unit of a computer system and</a:t>
            </a:r>
          </a:p>
          <a:p>
            <a:pPr marL="0" indent="0">
              <a:buNone/>
            </a:pPr>
            <a:r>
              <a:rPr lang="en-US" altLang="zh-CN" b="1" i="1" dirty="0"/>
              <a:t>core </a:t>
            </a:r>
            <a:r>
              <a:rPr lang="en-US" altLang="zh-CN" dirty="0"/>
              <a:t>as well as </a:t>
            </a:r>
            <a:r>
              <a:rPr lang="en-US" altLang="zh-CN" b="1" i="1" dirty="0"/>
              <a:t>multicore </a:t>
            </a:r>
            <a:r>
              <a:rPr lang="en-US" altLang="zh-CN" dirty="0"/>
              <a:t>when specifically referring to one or more cores on</a:t>
            </a:r>
          </a:p>
          <a:p>
            <a:pPr marL="0" indent="0">
              <a:buNone/>
            </a:pPr>
            <a:r>
              <a:rPr lang="en-US" altLang="zh-CN" dirty="0"/>
              <a:t>a CPU.</a:t>
            </a:r>
            <a:endParaRPr lang="zh-CN" altLang="en-US" dirty="0"/>
          </a:p>
        </p:txBody>
      </p:sp>
    </p:spTree>
    <p:extLst>
      <p:ext uri="{BB962C8B-B14F-4D97-AF65-F5344CB8AC3E}">
        <p14:creationId xmlns:p14="http://schemas.microsoft.com/office/powerpoint/2010/main" val="3274376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dirty="0">
                <a:solidFill>
                  <a:srgbClr val="FF0000"/>
                </a:solidFill>
              </a:rPr>
              <a:t>Clustered Systems</a:t>
            </a:r>
            <a:r>
              <a:rPr lang="zh-CN" altLang="en-US" dirty="0">
                <a:solidFill>
                  <a:srgbClr val="FF3300"/>
                </a:solidFill>
              </a:rPr>
              <a:t>集群系统</a:t>
            </a:r>
            <a:endParaRPr lang="zh-CN" altLang="zh-CN" dirty="0">
              <a:solidFill>
                <a:srgbClr val="FF3300"/>
              </a:solidFill>
            </a:endParaRPr>
          </a:p>
        </p:txBody>
      </p:sp>
      <p:sp>
        <p:nvSpPr>
          <p:cNvPr id="45059" name="Rectangle 3"/>
          <p:cNvSpPr>
            <a:spLocks noGrp="1" noChangeArrowheads="1"/>
          </p:cNvSpPr>
          <p:nvPr>
            <p:ph idx="1"/>
          </p:nvPr>
        </p:nvSpPr>
        <p:spPr>
          <a:xfrm>
            <a:off x="810224" y="1246741"/>
            <a:ext cx="10772176" cy="5309042"/>
          </a:xfrm>
        </p:spPr>
        <p:txBody>
          <a:bodyPr/>
          <a:lstStyle/>
          <a:p>
            <a:pPr eaLnBrk="1" hangingPunct="1"/>
            <a:r>
              <a:rPr lang="zh-CN" altLang="en-US" sz="2400" dirty="0">
                <a:solidFill>
                  <a:srgbClr val="FF3300"/>
                </a:solidFill>
                <a:latin typeface="楷体" pitchFamily="49" charset="-122"/>
              </a:rPr>
              <a:t>集群系统</a:t>
            </a:r>
            <a:r>
              <a:rPr lang="en-US" altLang="zh-CN" sz="2400" dirty="0">
                <a:solidFill>
                  <a:srgbClr val="FF3300"/>
                </a:solidFill>
                <a:latin typeface="楷体" pitchFamily="49" charset="-122"/>
              </a:rPr>
              <a:t>(Cluster)</a:t>
            </a:r>
            <a:r>
              <a:rPr lang="zh-CN" altLang="en-US" sz="2400" dirty="0">
                <a:latin typeface="楷体" pitchFamily="49" charset="-122"/>
              </a:rPr>
              <a:t> ：</a:t>
            </a:r>
            <a:r>
              <a:rPr lang="zh-CN" altLang="en-US" sz="2400" b="0" dirty="0">
                <a:latin typeface="楷体" pitchFamily="49" charset="-122"/>
              </a:rPr>
              <a:t>是由一组互联的主机（节点）构成统一的计算机资源，通过相应软件协调工作的计算机机群，给人以一台机器的感觉。</a:t>
            </a:r>
          </a:p>
          <a:p>
            <a:r>
              <a:rPr lang="en-US" altLang="zh-CN" sz="2400" b="0" dirty="0">
                <a:latin typeface="Arial" pitchFamily="34" charset="0"/>
              </a:rPr>
              <a:t>Usually sharing storage via a </a:t>
            </a:r>
            <a:r>
              <a:rPr lang="en-US" altLang="zh-CN" sz="2400" b="0" dirty="0">
                <a:solidFill>
                  <a:srgbClr val="3366FF"/>
                </a:solidFill>
                <a:latin typeface="Arial" pitchFamily="34" charset="0"/>
              </a:rPr>
              <a:t>storage-area network (SAN)</a:t>
            </a:r>
          </a:p>
          <a:p>
            <a:r>
              <a:rPr lang="en-US" altLang="zh-CN" sz="2400" b="0" dirty="0">
                <a:latin typeface="Arial" pitchFamily="34" charset="0"/>
              </a:rPr>
              <a:t>Provides a </a:t>
            </a:r>
            <a:r>
              <a:rPr lang="en-US" altLang="zh-CN" sz="2400" b="0" dirty="0">
                <a:solidFill>
                  <a:srgbClr val="3366FF"/>
                </a:solidFill>
                <a:latin typeface="Arial" pitchFamily="34" charset="0"/>
              </a:rPr>
              <a:t>high-availability</a:t>
            </a:r>
            <a:r>
              <a:rPr lang="en-US" altLang="zh-CN" sz="2400" b="0" dirty="0">
                <a:latin typeface="Arial" pitchFamily="34" charset="0"/>
              </a:rPr>
              <a:t> service which survives failures</a:t>
            </a:r>
          </a:p>
          <a:p>
            <a:pPr lvl="1"/>
            <a:r>
              <a:rPr lang="en-US" altLang="zh-CN" sz="2000" b="0" dirty="0">
                <a:solidFill>
                  <a:srgbClr val="3366FF"/>
                </a:solidFill>
                <a:latin typeface="Arial" pitchFamily="34" charset="0"/>
              </a:rPr>
              <a:t>Asymmetric clustering</a:t>
            </a:r>
            <a:r>
              <a:rPr lang="zh-CN" altLang="en-US" sz="2000" b="0" dirty="0">
                <a:solidFill>
                  <a:srgbClr val="3366FF"/>
                </a:solidFill>
                <a:latin typeface="Arial" pitchFamily="34" charset="0"/>
              </a:rPr>
              <a:t>（非对称集群）</a:t>
            </a:r>
            <a:r>
              <a:rPr lang="en-US" altLang="zh-CN" sz="2000" b="0" dirty="0">
                <a:solidFill>
                  <a:srgbClr val="3366FF"/>
                </a:solidFill>
                <a:latin typeface="Arial" pitchFamily="34" charset="0"/>
              </a:rPr>
              <a:t> </a:t>
            </a:r>
            <a:r>
              <a:rPr lang="en-US" altLang="zh-CN" sz="2000" b="0" dirty="0">
                <a:latin typeface="Arial" pitchFamily="34" charset="0"/>
              </a:rPr>
              <a:t>has one machine in hot-standby mode</a:t>
            </a:r>
          </a:p>
          <a:p>
            <a:pPr lvl="1"/>
            <a:r>
              <a:rPr lang="en-US" altLang="zh-CN" sz="2000" b="0" dirty="0">
                <a:solidFill>
                  <a:srgbClr val="3366FF"/>
                </a:solidFill>
                <a:latin typeface="Arial" pitchFamily="34" charset="0"/>
              </a:rPr>
              <a:t>Symmetric clustering</a:t>
            </a:r>
            <a:r>
              <a:rPr lang="zh-CN" altLang="en-US" sz="2000" b="0" dirty="0">
                <a:solidFill>
                  <a:srgbClr val="3366FF"/>
                </a:solidFill>
                <a:latin typeface="Arial" pitchFamily="34" charset="0"/>
              </a:rPr>
              <a:t> （对称集群）</a:t>
            </a:r>
            <a:r>
              <a:rPr lang="en-US" altLang="zh-CN" sz="2000" b="0" dirty="0">
                <a:solidFill>
                  <a:srgbClr val="3366FF"/>
                </a:solidFill>
                <a:latin typeface="Arial" pitchFamily="34" charset="0"/>
              </a:rPr>
              <a:t> </a:t>
            </a:r>
            <a:r>
              <a:rPr lang="en-US" altLang="zh-CN" sz="2000" b="0" dirty="0">
                <a:latin typeface="Arial" pitchFamily="34" charset="0"/>
              </a:rPr>
              <a:t>has multiple nodes running applications, monitoring each other</a:t>
            </a:r>
          </a:p>
          <a:p>
            <a:endParaRPr lang="en-US" altLang="zh-CN" sz="2000" b="0" dirty="0">
              <a:latin typeface="Arial"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16" y="4091553"/>
            <a:ext cx="4823074" cy="2474248"/>
          </a:xfrm>
          <a:prstGeom prst="rect">
            <a:avLst/>
          </a:prstGeom>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Clustered Systems</a:t>
            </a:r>
            <a:endParaRPr lang="zh-CN" altLang="en-US"/>
          </a:p>
        </p:txBody>
      </p:sp>
      <p:sp>
        <p:nvSpPr>
          <p:cNvPr id="47107" name="Rectangle 3"/>
          <p:cNvSpPr>
            <a:spLocks noGrp="1" noChangeArrowheads="1"/>
          </p:cNvSpPr>
          <p:nvPr>
            <p:ph idx="1"/>
          </p:nvPr>
        </p:nvSpPr>
        <p:spPr/>
        <p:txBody>
          <a:bodyPr/>
          <a:lstStyle/>
          <a:p>
            <a:pPr>
              <a:defRPr/>
            </a:pPr>
            <a:r>
              <a:rPr lang="en-US" altLang="zh-CN" sz="2400" b="0" dirty="0"/>
              <a:t>Some clusters are for </a:t>
            </a:r>
            <a:r>
              <a:rPr lang="en-US" altLang="zh-CN" sz="2400" b="0" dirty="0">
                <a:solidFill>
                  <a:srgbClr val="3366FF"/>
                </a:solidFill>
              </a:rPr>
              <a:t>high-performance computing (HPC</a:t>
            </a:r>
            <a:r>
              <a:rPr lang="zh-CN" altLang="en-US" sz="2400" b="0" dirty="0">
                <a:solidFill>
                  <a:srgbClr val="3366FF"/>
                </a:solidFill>
              </a:rPr>
              <a:t>，高性能计算</a:t>
            </a:r>
            <a:r>
              <a:rPr lang="en-US" altLang="zh-CN" sz="2400" b="0" dirty="0">
                <a:solidFill>
                  <a:srgbClr val="3366FF"/>
                </a:solidFill>
              </a:rPr>
              <a:t>)</a:t>
            </a:r>
          </a:p>
          <a:p>
            <a:pPr lvl="1">
              <a:defRPr/>
            </a:pPr>
            <a:r>
              <a:rPr lang="en-US" altLang="zh-CN" sz="2000" b="0" dirty="0"/>
              <a:t>Applications must be written to use </a:t>
            </a:r>
            <a:r>
              <a:rPr lang="en-US" altLang="zh-CN" sz="2000" b="0" dirty="0">
                <a:solidFill>
                  <a:srgbClr val="3366FF"/>
                </a:solidFill>
              </a:rPr>
              <a:t>parallelization</a:t>
            </a:r>
          </a:p>
          <a:p>
            <a:pPr>
              <a:defRPr/>
            </a:pPr>
            <a:r>
              <a:rPr lang="en-US" altLang="zh-CN" sz="2400" b="0" dirty="0"/>
              <a:t>Some have</a:t>
            </a:r>
            <a:r>
              <a:rPr lang="en-US" altLang="zh-CN" sz="2400" b="0" dirty="0">
                <a:solidFill>
                  <a:srgbClr val="3366FF"/>
                </a:solidFill>
              </a:rPr>
              <a:t> distributed lock manager </a:t>
            </a:r>
            <a:r>
              <a:rPr lang="en-US" altLang="zh-CN" sz="2400" b="0" dirty="0"/>
              <a:t>(</a:t>
            </a:r>
            <a:r>
              <a:rPr lang="en-US" altLang="zh-CN" sz="2400" b="0" dirty="0">
                <a:solidFill>
                  <a:srgbClr val="3366FF"/>
                </a:solidFill>
              </a:rPr>
              <a:t>DLM</a:t>
            </a:r>
            <a:r>
              <a:rPr lang="zh-CN" altLang="en-US" dirty="0">
                <a:solidFill>
                  <a:srgbClr val="3366FF"/>
                </a:solidFill>
              </a:rPr>
              <a:t>，分布式锁管理器</a:t>
            </a:r>
            <a:r>
              <a:rPr lang="en-US" altLang="zh-CN" sz="2400" b="0" dirty="0"/>
              <a:t>) to avoid conflicting operations</a:t>
            </a:r>
          </a:p>
          <a:p>
            <a:pPr eaLnBrk="1" hangingPunct="1">
              <a:defRPr/>
            </a:pPr>
            <a:r>
              <a:rPr lang="en-US" altLang="zh-CN" sz="2400" b="0" dirty="0">
                <a:latin typeface="+mj-lt"/>
                <a:ea typeface="楷体_GB2312" pitchFamily="49" charset="-122"/>
              </a:rPr>
              <a:t>Other forms of </a:t>
            </a:r>
            <a:r>
              <a:rPr lang="en-US" altLang="zh-CN" sz="2400" b="0" dirty="0" err="1">
                <a:latin typeface="+mj-lt"/>
                <a:ea typeface="楷体_GB2312" pitchFamily="49" charset="-122"/>
              </a:rPr>
              <a:t>cluster:</a:t>
            </a:r>
            <a:r>
              <a:rPr lang="en-US" altLang="zh-CN" sz="2400" b="0" dirty="0" err="1">
                <a:solidFill>
                  <a:srgbClr val="FF0000"/>
                </a:solidFill>
                <a:latin typeface="+mj-lt"/>
                <a:ea typeface="楷体_GB2312" pitchFamily="49" charset="-122"/>
              </a:rPr>
              <a:t>parallel</a:t>
            </a:r>
            <a:r>
              <a:rPr lang="en-US" altLang="zh-CN" sz="2400" b="0" dirty="0">
                <a:solidFill>
                  <a:srgbClr val="FF0000"/>
                </a:solidFill>
                <a:latin typeface="+mj-lt"/>
                <a:ea typeface="楷体_GB2312" pitchFamily="49" charset="-122"/>
              </a:rPr>
              <a:t> cluster, cluster over a WAN</a:t>
            </a:r>
            <a:r>
              <a:rPr lang="zh-CN" altLang="en-US" sz="2400" b="0" dirty="0">
                <a:latin typeface="+mj-lt"/>
                <a:ea typeface="楷体_GB2312" pitchFamily="49" charset="-122"/>
              </a:rPr>
              <a:t>。</a:t>
            </a:r>
          </a:p>
          <a:p>
            <a:pPr eaLnBrk="1" hangingPunct="1">
              <a:defRPr/>
            </a:pPr>
            <a:r>
              <a:rPr lang="en-US" altLang="zh-CN" sz="2400" b="0" dirty="0">
                <a:latin typeface="+mj-lt"/>
                <a:ea typeface="楷体_GB2312" pitchFamily="49" charset="-122"/>
              </a:rPr>
              <a:t>Cluster technology</a:t>
            </a:r>
            <a:r>
              <a:rPr lang="en-US" altLang="zh-CN" dirty="0">
                <a:latin typeface="+mj-lt"/>
                <a:ea typeface="楷体_GB2312" pitchFamily="49" charset="-122"/>
                <a:sym typeface="Wingdings" pitchFamily="2" charset="2"/>
              </a:rPr>
              <a:t> is changing rapidly. </a:t>
            </a:r>
          </a:p>
          <a:p>
            <a:pPr lvl="1" eaLnBrk="1" hangingPunct="1">
              <a:defRPr/>
            </a:pPr>
            <a:r>
              <a:rPr lang="en-US" altLang="zh-CN" dirty="0">
                <a:latin typeface="+mj-lt"/>
                <a:ea typeface="楷体_GB2312" pitchFamily="49" charset="-122"/>
                <a:sym typeface="Wingdings" pitchFamily="2" charset="2"/>
              </a:rPr>
              <a:t>Some cluster products support thousands of systems in a cluster, as well as clustered nodes that are separated by miles.</a:t>
            </a:r>
            <a:endParaRPr lang="zh-CN" altLang="en-US" b="0" dirty="0">
              <a:latin typeface="+mj-lt"/>
              <a:ea typeface="楷体_GB2312" pitchFamily="49" charset="-122"/>
            </a:endParaRPr>
          </a:p>
          <a:p>
            <a:pPr lvl="1" eaLnBrk="1" hangingPunct="1">
              <a:defRPr/>
            </a:pPr>
            <a:r>
              <a:rPr kumimoji="0" lang="en-US" altLang="zh-CN" b="0" dirty="0">
                <a:latin typeface="+mj-lt"/>
                <a:ea typeface="楷体_GB2312" pitchFamily="49" charset="-122"/>
              </a:rPr>
              <a:t>Storage-Area Network ,SAN</a:t>
            </a:r>
            <a:r>
              <a:rPr kumimoji="0" lang="zh-CN" altLang="en-US" b="0" dirty="0">
                <a:latin typeface="+mj-lt"/>
                <a:ea typeface="楷体_GB2312" pitchFamily="49" charset="-122"/>
              </a:rPr>
              <a:t>存储区域网</a:t>
            </a:r>
            <a:r>
              <a:rPr kumimoji="0" lang="en-US" altLang="zh-CN" b="0" dirty="0">
                <a:latin typeface="+mj-lt"/>
                <a:ea typeface="楷体_GB2312" pitchFamily="49" charset="-122"/>
              </a:rPr>
              <a:t>.</a:t>
            </a: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1.4 Operating-System Operations</a:t>
            </a:r>
            <a:br>
              <a:rPr lang="en-US" altLang="zh-CN" sz="3600" dirty="0">
                <a:solidFill>
                  <a:srgbClr val="7030A0"/>
                </a:solidFill>
              </a:rPr>
            </a:br>
            <a:r>
              <a:rPr lang="en-US" altLang="zh-CN" sz="3600" dirty="0">
                <a:solidFill>
                  <a:srgbClr val="7030A0"/>
                </a:solidFill>
              </a:rPr>
              <a:t>(</a:t>
            </a:r>
            <a:r>
              <a:rPr lang="zh-CN" altLang="en-US" sz="3600" dirty="0">
                <a:solidFill>
                  <a:srgbClr val="7030A0"/>
                </a:solidFill>
              </a:rPr>
              <a:t>操作系统的执行</a:t>
            </a:r>
            <a:r>
              <a:rPr lang="en-US" altLang="zh-CN" sz="3600" dirty="0">
                <a:solidFill>
                  <a:srgbClr val="7030A0"/>
                </a:solidFill>
              </a:rPr>
              <a:t>)</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3324363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609601" y="279400"/>
            <a:ext cx="8515351" cy="575733"/>
          </a:xfrm>
        </p:spPr>
        <p:txBody>
          <a:bodyPr/>
          <a:lstStyle/>
          <a:p>
            <a:r>
              <a:rPr lang="zh-CN" altLang="en-US" sz="3067">
                <a:solidFill>
                  <a:srgbClr val="FF0000"/>
                </a:solidFill>
                <a:latin typeface="Times New Roman" panose="02020603050405020304" pitchFamily="18" charset="0"/>
                <a:ea typeface="楷体" panose="02010609060101010101" pitchFamily="49" charset="-122"/>
                <a:sym typeface="Times New Roman" panose="02020603050405020304" pitchFamily="18" charset="0"/>
              </a:rPr>
              <a:t>教材、参考书</a:t>
            </a:r>
            <a:endParaRPr lang="zh-CN" altLang="en-US" sz="3067"/>
          </a:p>
        </p:txBody>
      </p:sp>
      <p:sp>
        <p:nvSpPr>
          <p:cNvPr id="11267" name="Rectangle 3"/>
          <p:cNvSpPr>
            <a:spLocks noGrp="1" noChangeArrowheads="1"/>
          </p:cNvSpPr>
          <p:nvPr>
            <p:ph idx="1"/>
          </p:nvPr>
        </p:nvSpPr>
        <p:spPr>
          <a:xfrm>
            <a:off x="510117" y="1350433"/>
            <a:ext cx="8578216" cy="4445000"/>
          </a:xfrm>
        </p:spPr>
        <p:txBody>
          <a:bodyPr/>
          <a:lstStyle/>
          <a:p>
            <a:pPr algn="l">
              <a:buSzPct val="68000"/>
            </a:pPr>
            <a:r>
              <a:rPr lang="zh-CN" altLang="en-US" sz="2400" b="1" dirty="0">
                <a:latin typeface="Times New Roman" panose="02020603050405020304" pitchFamily="18" charset="0"/>
                <a:sym typeface="Times New Roman" panose="02020603050405020304" pitchFamily="18" charset="0"/>
              </a:rPr>
              <a:t>“操作系统概念”教材 为主，教材：chapter1-chapter13</a:t>
            </a:r>
          </a:p>
          <a:p>
            <a:pPr marL="397923" lvl="1" indent="-397923" algn="l">
              <a:lnSpc>
                <a:spcPct val="80000"/>
              </a:lnSpc>
              <a:buClr>
                <a:srgbClr val="993300"/>
              </a:buClr>
              <a:buSzPct val="90000"/>
              <a:buFont typeface="Monotype Sorts" pitchFamily="2" charset="2"/>
              <a:buChar char="n"/>
            </a:pPr>
            <a:endParaRPr lang="en-US" altLang="zh-CN" sz="2400" b="1" dirty="0">
              <a:latin typeface="Times New Roman" panose="02020603050405020304" pitchFamily="18" charset="0"/>
              <a:sym typeface="Times New Roman" panose="02020603050405020304" pitchFamily="18" charset="0"/>
            </a:endParaRPr>
          </a:p>
          <a:p>
            <a:pPr marL="397923" lvl="1" indent="-397923" algn="l">
              <a:lnSpc>
                <a:spcPct val="80000"/>
              </a:lnSpc>
              <a:buClr>
                <a:srgbClr val="993300"/>
              </a:buClr>
              <a:buSzPct val="90000"/>
              <a:buFont typeface="Monotype Sorts" pitchFamily="2" charset="2"/>
              <a:buChar char="n"/>
            </a:pPr>
            <a:r>
              <a:rPr lang="zh-CN" altLang="en-US" sz="2400" b="1" dirty="0">
                <a:latin typeface="Times New Roman" panose="02020603050405020304" pitchFamily="18" charset="0"/>
                <a:sym typeface="Times New Roman" panose="02020603050405020304" pitchFamily="18" charset="0"/>
              </a:rPr>
              <a:t>参考教材：</a:t>
            </a:r>
            <a:endParaRPr lang="zh-CN" altLang="en-US" sz="2133" b="1" dirty="0">
              <a:latin typeface="Times New Roman" panose="02020603050405020304" pitchFamily="18" charset="0"/>
              <a:sym typeface="Times New Roman" panose="02020603050405020304" pitchFamily="18" charset="0"/>
            </a:endParaRPr>
          </a:p>
          <a:p>
            <a:pPr marL="795847" lvl="2" indent="-397923" algn="l">
              <a:lnSpc>
                <a:spcPct val="80000"/>
              </a:lnSpc>
              <a:buClr>
                <a:srgbClr val="993300"/>
              </a:buClr>
              <a:buSzPct val="90000"/>
              <a:buFont typeface="Monotype Sorts" pitchFamily="2" charset="2"/>
              <a:buChar char="n"/>
            </a:pPr>
            <a:r>
              <a:rPr lang="zh-CN" altLang="en-US" sz="2000" b="1" dirty="0">
                <a:solidFill>
                  <a:srgbClr val="FF0000"/>
                </a:solidFill>
                <a:latin typeface="Times New Roman" panose="02020603050405020304" pitchFamily="18" charset="0"/>
                <a:sym typeface="Times New Roman" panose="02020603050405020304" pitchFamily="18" charset="0"/>
              </a:rPr>
              <a:t>操作系统概念</a:t>
            </a:r>
            <a:r>
              <a:rPr lang="zh-CN" altLang="en-US" sz="2000" b="1" dirty="0">
                <a:latin typeface="Times New Roman" panose="02020603050405020304" pitchFamily="18" charset="0"/>
                <a:sym typeface="Times New Roman" panose="02020603050405020304" pitchFamily="18" charset="0"/>
              </a:rPr>
              <a:t>（翻译版，第7版）. </a:t>
            </a:r>
            <a:r>
              <a:rPr lang="zh-CN" altLang="en-US" sz="2000" b="1" dirty="0"/>
              <a:t>Abraham Silberschatz. </a:t>
            </a:r>
            <a:r>
              <a:rPr lang="zh-CN" altLang="en-US" sz="2000" b="1" dirty="0">
                <a:latin typeface="Times New Roman" panose="02020603050405020304" pitchFamily="18" charset="0"/>
                <a:sym typeface="Times New Roman" panose="02020603050405020304" pitchFamily="18" charset="0"/>
              </a:rPr>
              <a:t>郑扣根译. 高等教育出版社. 2010.1。</a:t>
            </a:r>
            <a:endParaRPr lang="zh-CN" altLang="en-US" sz="1733" b="1" dirty="0">
              <a:latin typeface="Times New Roman" panose="02020603050405020304" pitchFamily="18" charset="0"/>
              <a:sym typeface="Times New Roman" panose="02020603050405020304" pitchFamily="18" charset="0"/>
            </a:endParaRPr>
          </a:p>
          <a:p>
            <a:pPr marL="795847" lvl="2" indent="-397923" algn="l">
              <a:lnSpc>
                <a:spcPct val="80000"/>
              </a:lnSpc>
              <a:buClr>
                <a:srgbClr val="993300"/>
              </a:buClr>
              <a:buSzPct val="90000"/>
              <a:buFont typeface="Monotype Sorts" pitchFamily="2" charset="2"/>
              <a:buChar char="n"/>
            </a:pPr>
            <a:r>
              <a:rPr lang="zh-CN" altLang="en-US" sz="2000" dirty="0"/>
              <a:t>边干边学：Linux内核指导(第2版)。李善平，季江民等。浙江大学出版社。2008年4月。</a:t>
            </a:r>
            <a:endParaRPr lang="en-US" altLang="zh-CN" sz="2000" dirty="0"/>
          </a:p>
          <a:p>
            <a:pPr marL="795847" lvl="2" indent="-397923" algn="l">
              <a:lnSpc>
                <a:spcPct val="80000"/>
              </a:lnSpc>
              <a:buClr>
                <a:srgbClr val="993300"/>
              </a:buClr>
              <a:buSzPct val="90000"/>
              <a:buFont typeface="Monotype Sorts" pitchFamily="2" charset="2"/>
              <a:buChar char="n"/>
            </a:pPr>
            <a:endParaRPr lang="zh-CN" altLang="en-US" sz="1733" b="1" dirty="0">
              <a:latin typeface="Times New Roman" panose="02020603050405020304" pitchFamily="18" charset="0"/>
              <a:sym typeface="Times New Roman" panose="02020603050405020304" pitchFamily="18" charset="0"/>
            </a:endParaRPr>
          </a:p>
          <a:p>
            <a:pPr marL="397923" indent="-397923" algn="l">
              <a:lnSpc>
                <a:spcPct val="80000"/>
              </a:lnSpc>
              <a:buFont typeface="Monotype Sorts" pitchFamily="2" charset="2"/>
              <a:buChar char="n"/>
            </a:pPr>
            <a:r>
              <a:rPr lang="zh-CN" altLang="en-US" sz="2400" b="1" dirty="0">
                <a:latin typeface="Times New Roman" panose="02020603050405020304" pitchFamily="18" charset="0"/>
                <a:sym typeface="Times New Roman" panose="02020603050405020304" pitchFamily="18" charset="0"/>
              </a:rPr>
              <a:t>参考书：</a:t>
            </a:r>
            <a:endParaRPr lang="zh-CN" altLang="en-US" sz="2133" b="1" dirty="0">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r>
              <a:rPr lang="zh-CN" altLang="en-US" sz="2000" b="1" dirty="0">
                <a:solidFill>
                  <a:srgbClr val="FF0000"/>
                </a:solidFill>
                <a:latin typeface="Times New Roman" panose="02020603050405020304" pitchFamily="18" charset="0"/>
                <a:sym typeface="Times New Roman" panose="02020603050405020304" pitchFamily="18" charset="0"/>
              </a:rPr>
              <a:t>深入理解计算机系统</a:t>
            </a:r>
            <a:r>
              <a:rPr lang="zh-CN" altLang="en-US" sz="2000" dirty="0"/>
              <a:t>. Randal E.Bryant等著. 龚奕利等译. 机械工业出版社. 2011.8。</a:t>
            </a:r>
            <a:endParaRPr lang="zh-CN" altLang="en-US" sz="1733" b="1" dirty="0">
              <a:solidFill>
                <a:srgbClr val="FF0000"/>
              </a:solidFill>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r>
              <a:rPr lang="zh-CN" altLang="en-US" sz="2000" b="1" dirty="0">
                <a:solidFill>
                  <a:srgbClr val="FF0000"/>
                </a:solidFill>
                <a:latin typeface="Times New Roman" panose="02020603050405020304" pitchFamily="18" charset="0"/>
                <a:sym typeface="Times New Roman" panose="02020603050405020304" pitchFamily="18" charset="0"/>
              </a:rPr>
              <a:t>操作系统考研辅导</a:t>
            </a:r>
            <a:r>
              <a:rPr lang="zh-CN" altLang="en-US" sz="2000" dirty="0">
                <a:latin typeface="Times New Roman" panose="02020603050405020304" pitchFamily="18" charset="0"/>
                <a:sym typeface="Times New Roman" panose="02020603050405020304" pitchFamily="18" charset="0"/>
              </a:rPr>
              <a:t>.季江民等.清华大学出版社</a:t>
            </a:r>
            <a:r>
              <a:rPr lang="zh-CN" altLang="en-US" sz="2000" b="1" dirty="0">
                <a:latin typeface="Times New Roman" panose="02020603050405020304" pitchFamily="18" charset="0"/>
                <a:sym typeface="Times New Roman" panose="02020603050405020304" pitchFamily="18" charset="0"/>
              </a:rPr>
              <a:t>，2010.10</a:t>
            </a:r>
            <a:endParaRPr lang="en-US" altLang="zh-CN" sz="2000" b="1" dirty="0">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endParaRPr lang="zh-CN" altLang="en-US" sz="1733" b="1" dirty="0">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endParaRPr lang="zh-CN" altLang="en-US" sz="2000" b="1" u="sng" dirty="0">
              <a:solidFill>
                <a:srgbClr val="0000CC"/>
              </a:solidFill>
              <a:latin typeface="Helvetica" panose="020B0604020202020204" pitchFamily="34" charset="0"/>
              <a:sym typeface="Helvetica" panose="020B0604020202020204" pitchFamily="34" charset="0"/>
            </a:endParaRP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8333" y="2065867"/>
            <a:ext cx="2681816" cy="318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06676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dirty="0">
                <a:solidFill>
                  <a:srgbClr val="FF3300"/>
                </a:solidFill>
              </a:rPr>
              <a:t> Operating-System Operations</a:t>
            </a:r>
          </a:p>
        </p:txBody>
      </p:sp>
      <p:sp>
        <p:nvSpPr>
          <p:cNvPr id="65539" name="Rectangle 3"/>
          <p:cNvSpPr>
            <a:spLocks noGrp="1" noChangeArrowheads="1"/>
          </p:cNvSpPr>
          <p:nvPr>
            <p:ph idx="1"/>
          </p:nvPr>
        </p:nvSpPr>
        <p:spPr/>
        <p:txBody>
          <a:bodyPr/>
          <a:lstStyle/>
          <a:p>
            <a:pPr eaLnBrk="1" hangingPunct="1"/>
            <a:r>
              <a:rPr lang="en-US" altLang="zh-CN" sz="2400" dirty="0">
                <a:solidFill>
                  <a:srgbClr val="3333FF"/>
                </a:solidFill>
                <a:latin typeface="Arial" pitchFamily="34" charset="0"/>
                <a:ea typeface="宋体" pitchFamily="2" charset="-122"/>
              </a:rPr>
              <a:t>Interrupt driven by hardware</a:t>
            </a:r>
          </a:p>
          <a:p>
            <a:pPr eaLnBrk="1" hangingPunct="1"/>
            <a:r>
              <a:rPr lang="en-US" altLang="zh-CN" sz="2400" dirty="0">
                <a:solidFill>
                  <a:srgbClr val="3333FF"/>
                </a:solidFill>
                <a:latin typeface="Arial" pitchFamily="34" charset="0"/>
                <a:ea typeface="宋体" pitchFamily="2" charset="-122"/>
              </a:rPr>
              <a:t>Software error or request creates</a:t>
            </a:r>
            <a:r>
              <a:rPr lang="en-US" altLang="zh-CN" sz="2400" dirty="0">
                <a:latin typeface="Arial" pitchFamily="34" charset="0"/>
                <a:ea typeface="宋体" pitchFamily="2" charset="-122"/>
              </a:rPr>
              <a:t> </a:t>
            </a:r>
            <a:r>
              <a:rPr lang="en-US" altLang="zh-CN" sz="2400" dirty="0">
                <a:solidFill>
                  <a:srgbClr val="FF3300"/>
                </a:solidFill>
                <a:latin typeface="Arial" pitchFamily="34" charset="0"/>
                <a:ea typeface="宋体" pitchFamily="2" charset="-122"/>
              </a:rPr>
              <a:t>exception</a:t>
            </a:r>
            <a:r>
              <a:rPr lang="zh-CN" altLang="en-US" sz="2400" dirty="0">
                <a:solidFill>
                  <a:srgbClr val="FF3300"/>
                </a:solidFill>
                <a:latin typeface="Arial" pitchFamily="34" charset="0"/>
                <a:ea typeface="宋体" pitchFamily="2" charset="-122"/>
              </a:rPr>
              <a:t>（异常） </a:t>
            </a:r>
            <a:r>
              <a:rPr lang="en-US" altLang="zh-CN" sz="2400" dirty="0">
                <a:latin typeface="Arial" pitchFamily="34" charset="0"/>
                <a:ea typeface="宋体" pitchFamily="2" charset="-122"/>
              </a:rPr>
              <a:t>or</a:t>
            </a:r>
            <a:r>
              <a:rPr lang="en-US" altLang="zh-CN" sz="2400" dirty="0">
                <a:solidFill>
                  <a:srgbClr val="FF3300"/>
                </a:solidFill>
                <a:latin typeface="Arial" pitchFamily="34" charset="0"/>
                <a:ea typeface="宋体" pitchFamily="2" charset="-122"/>
              </a:rPr>
              <a:t> trap</a:t>
            </a:r>
            <a:r>
              <a:rPr lang="zh-CN" altLang="en-US" sz="2400" dirty="0">
                <a:solidFill>
                  <a:srgbClr val="FF3300"/>
                </a:solidFill>
                <a:latin typeface="Arial" pitchFamily="34" charset="0"/>
                <a:ea typeface="宋体" pitchFamily="2" charset="-122"/>
              </a:rPr>
              <a:t>（陷入）</a:t>
            </a:r>
          </a:p>
          <a:p>
            <a:pPr lvl="1" eaLnBrk="1" hangingPunct="1"/>
            <a:r>
              <a:rPr lang="en-US" altLang="zh-CN" dirty="0">
                <a:latin typeface="Arial" pitchFamily="34" charset="0"/>
                <a:ea typeface="宋体" pitchFamily="2" charset="-122"/>
              </a:rPr>
              <a:t>Division by zero, request for operating system service</a:t>
            </a:r>
          </a:p>
          <a:p>
            <a:pPr eaLnBrk="1" hangingPunct="1"/>
            <a:r>
              <a:rPr lang="en-US" altLang="zh-CN" sz="2400" dirty="0">
                <a:latin typeface="Arial" pitchFamily="34" charset="0"/>
                <a:ea typeface="宋体" pitchFamily="2" charset="-122"/>
              </a:rPr>
              <a:t>Other process problems include infinite loop, processes modifying each other or the operating system</a:t>
            </a:r>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defRPr/>
            </a:pPr>
            <a:r>
              <a:rPr lang="en-US" altLang="zh-CN">
                <a:solidFill>
                  <a:schemeClr val="tx1"/>
                </a:solidFill>
                <a:effectLst>
                  <a:outerShdw blurRad="38100" dist="38100" dir="2700000" algn="tl">
                    <a:srgbClr val="FFFFFF"/>
                  </a:outerShdw>
                </a:effectLst>
              </a:rPr>
              <a:t>Operating-System Operations</a:t>
            </a:r>
            <a:endParaRPr lang="zh-CN" altLang="en-US">
              <a:solidFill>
                <a:schemeClr val="tx1"/>
              </a:solidFill>
              <a:effectLst>
                <a:outerShdw blurRad="38100" dist="38100" dir="2700000" algn="tl">
                  <a:srgbClr val="FFFFFF"/>
                </a:outerShdw>
              </a:effectLst>
            </a:endParaRPr>
          </a:p>
        </p:txBody>
      </p:sp>
      <p:sp>
        <p:nvSpPr>
          <p:cNvPr id="73731" name="Rectangle 3"/>
          <p:cNvSpPr>
            <a:spLocks noGrp="1" noChangeArrowheads="1"/>
          </p:cNvSpPr>
          <p:nvPr>
            <p:ph idx="1"/>
          </p:nvPr>
        </p:nvSpPr>
        <p:spPr/>
        <p:txBody>
          <a:bodyPr/>
          <a:lstStyle/>
          <a:p>
            <a:pPr eaLnBrk="1" hangingPunct="1">
              <a:defRPr/>
            </a:pPr>
            <a:r>
              <a:rPr lang="en-US" altLang="zh-CN" sz="2400" dirty="0">
                <a:solidFill>
                  <a:srgbClr val="FF3300"/>
                </a:solidFill>
                <a:ea typeface="宋体" charset="-122"/>
              </a:rPr>
              <a:t>Dual-mode operation</a:t>
            </a:r>
            <a:r>
              <a:rPr lang="en-US" altLang="zh-CN" sz="2400" dirty="0">
                <a:ea typeface="宋体" charset="-122"/>
              </a:rPr>
              <a:t> allows OS to protect itself and other system components</a:t>
            </a:r>
          </a:p>
          <a:p>
            <a:pPr lvl="1" eaLnBrk="1" hangingPunct="1">
              <a:defRPr/>
            </a:pPr>
            <a:r>
              <a:rPr lang="en-US" altLang="zh-CN" dirty="0">
                <a:solidFill>
                  <a:srgbClr val="FF3300"/>
                </a:solidFill>
                <a:ea typeface="宋体" charset="-122"/>
              </a:rPr>
              <a:t>User mode</a:t>
            </a:r>
            <a:r>
              <a:rPr lang="zh-CN" altLang="en-US" dirty="0">
                <a:solidFill>
                  <a:srgbClr val="FF3300"/>
                </a:solidFill>
                <a:ea typeface="宋体" charset="-122"/>
              </a:rPr>
              <a:t>（用户模式，用户态） </a:t>
            </a:r>
            <a:r>
              <a:rPr lang="en-US" altLang="zh-CN" dirty="0">
                <a:solidFill>
                  <a:srgbClr val="FF3300"/>
                </a:solidFill>
                <a:ea typeface="宋体" charset="-122"/>
              </a:rPr>
              <a:t>and kernel mode </a:t>
            </a:r>
            <a:r>
              <a:rPr lang="en-US" altLang="zh-CN" dirty="0">
                <a:ea typeface="宋体" charset="-122"/>
              </a:rPr>
              <a:t>(also </a:t>
            </a:r>
            <a:r>
              <a:rPr lang="en-US" altLang="zh-CN" i="1" dirty="0">
                <a:solidFill>
                  <a:srgbClr val="3333FF"/>
                </a:solidFill>
                <a:ea typeface="宋体" charset="-122"/>
              </a:rPr>
              <a:t>monitor mode</a:t>
            </a:r>
            <a:r>
              <a:rPr lang="en-US" altLang="zh-CN" dirty="0">
                <a:solidFill>
                  <a:srgbClr val="3333FF"/>
                </a:solidFill>
                <a:ea typeface="宋体" charset="-122"/>
              </a:rPr>
              <a:t> </a:t>
            </a:r>
            <a:r>
              <a:rPr lang="en-US" altLang="zh-CN" dirty="0">
                <a:ea typeface="宋体" charset="-122"/>
              </a:rPr>
              <a:t>or</a:t>
            </a:r>
            <a:r>
              <a:rPr lang="en-US" altLang="zh-CN" dirty="0">
                <a:solidFill>
                  <a:srgbClr val="3333FF"/>
                </a:solidFill>
                <a:ea typeface="宋体" charset="-122"/>
              </a:rPr>
              <a:t> </a:t>
            </a:r>
            <a:r>
              <a:rPr lang="en-US" altLang="zh-CN" i="1" dirty="0">
                <a:solidFill>
                  <a:srgbClr val="3333FF"/>
                </a:solidFill>
                <a:ea typeface="宋体" charset="-122"/>
              </a:rPr>
              <a:t>system mode </a:t>
            </a:r>
            <a:r>
              <a:rPr lang="en-US" altLang="zh-CN" i="1" dirty="0">
                <a:ea typeface="宋体" charset="-122"/>
              </a:rPr>
              <a:t>or </a:t>
            </a:r>
            <a:r>
              <a:rPr lang="en-US" altLang="zh-CN" i="1" dirty="0">
                <a:solidFill>
                  <a:srgbClr val="3333FF"/>
                </a:solidFill>
                <a:ea typeface="宋体" charset="-122"/>
              </a:rPr>
              <a:t>supervisor mode </a:t>
            </a:r>
            <a:r>
              <a:rPr lang="en-US" altLang="zh-CN" i="1" dirty="0">
                <a:ea typeface="宋体" charset="-122"/>
              </a:rPr>
              <a:t>or </a:t>
            </a:r>
            <a:r>
              <a:rPr lang="en-US" altLang="zh-CN" i="1" dirty="0">
                <a:solidFill>
                  <a:srgbClr val="3333FF"/>
                </a:solidFill>
                <a:ea typeface="宋体" charset="-122"/>
              </a:rPr>
              <a:t>privileged mode</a:t>
            </a:r>
            <a:r>
              <a:rPr lang="en-US" altLang="zh-CN" dirty="0">
                <a:ea typeface="宋体" charset="-122"/>
              </a:rPr>
              <a:t>)</a:t>
            </a:r>
            <a:r>
              <a:rPr lang="zh-CN" altLang="en-US" dirty="0">
                <a:ea typeface="宋体" charset="-122"/>
              </a:rPr>
              <a:t> </a:t>
            </a:r>
            <a:r>
              <a:rPr lang="zh-CN" altLang="en-US" dirty="0">
                <a:solidFill>
                  <a:srgbClr val="FF3300"/>
                </a:solidFill>
                <a:ea typeface="宋体" charset="-122"/>
              </a:rPr>
              <a:t>（内核模式，内核态） </a:t>
            </a:r>
          </a:p>
          <a:p>
            <a:pPr lvl="2">
              <a:defRPr/>
            </a:pPr>
            <a:r>
              <a:rPr lang="zh-CN" altLang="en-US" sz="2400" dirty="0">
                <a:solidFill>
                  <a:srgbClr val="FF0000"/>
                </a:solidFill>
                <a:latin typeface="+mn-ea"/>
              </a:rPr>
              <a:t>用户态</a:t>
            </a:r>
            <a:r>
              <a:rPr lang="zh-CN" altLang="en-US" sz="2400" dirty="0">
                <a:latin typeface="+mn-ea"/>
              </a:rPr>
              <a:t>：执行用户程序时</a:t>
            </a:r>
            <a:endParaRPr lang="en-US" altLang="zh-CN" sz="2400" dirty="0">
              <a:latin typeface="+mn-ea"/>
            </a:endParaRPr>
          </a:p>
          <a:p>
            <a:pPr lvl="2">
              <a:defRPr/>
            </a:pPr>
            <a:r>
              <a:rPr lang="zh-CN" altLang="en-US" sz="2400" dirty="0">
                <a:solidFill>
                  <a:srgbClr val="FF3300"/>
                </a:solidFill>
                <a:latin typeface="+mn-ea"/>
              </a:rPr>
              <a:t>内核态</a:t>
            </a:r>
            <a:r>
              <a:rPr lang="zh-CN" altLang="en-US" sz="2400" dirty="0">
                <a:latin typeface="+mn-ea"/>
              </a:rPr>
              <a:t>（管态、核心态、系统态、特权模式）：执行操作系统程序时</a:t>
            </a:r>
            <a:endParaRPr lang="en-US" altLang="zh-CN" sz="2400" dirty="0">
              <a:latin typeface="+mn-ea"/>
            </a:endParaRPr>
          </a:p>
          <a:p>
            <a:pPr marL="457200" lvl="1" indent="0">
              <a:buNone/>
              <a:defRPr/>
            </a:pPr>
            <a:endParaRPr lang="en-US" altLang="zh-CN" dirty="0">
              <a:latin typeface="+mn-ea"/>
            </a:endParaRPr>
          </a:p>
          <a:p>
            <a:pPr lvl="1" eaLnBrk="1" hangingPunct="1">
              <a:defRPr/>
            </a:pPr>
            <a:r>
              <a:rPr lang="en-US" altLang="zh-CN" sz="1800" dirty="0">
                <a:solidFill>
                  <a:srgbClr val="FF3300"/>
                </a:solidFill>
                <a:ea typeface="宋体" charset="-122"/>
              </a:rPr>
              <a:t>i386</a:t>
            </a:r>
            <a:r>
              <a:rPr lang="zh-CN" altLang="en-US" sz="1800" dirty="0">
                <a:solidFill>
                  <a:srgbClr val="FF3300"/>
                </a:solidFill>
                <a:ea typeface="宋体" charset="-122"/>
              </a:rPr>
              <a:t>支持</a:t>
            </a:r>
            <a:r>
              <a:rPr lang="en-US" altLang="zh-CN" sz="1800" dirty="0">
                <a:solidFill>
                  <a:srgbClr val="FF3300"/>
                </a:solidFill>
                <a:ea typeface="宋体" charset="-122"/>
              </a:rPr>
              <a:t>Ring0-Ring3</a:t>
            </a:r>
            <a:endParaRPr lang="en-US" altLang="zh-CN" sz="1800" dirty="0">
              <a:ea typeface="宋体" charset="-122"/>
            </a:endParaRPr>
          </a:p>
          <a:p>
            <a:pPr eaLnBrk="1" hangingPunct="1">
              <a:defRPr/>
            </a:pPr>
            <a:endParaRPr lang="zh-CN" altLang="en-US" sz="1800" dirty="0">
              <a:ea typeface="宋体" charset="-122"/>
            </a:endParaRPr>
          </a:p>
        </p:txBody>
      </p:sp>
      <p:sp>
        <p:nvSpPr>
          <p:cNvPr id="67588" name="AutoShape 5"/>
          <p:cNvSpPr>
            <a:spLocks noChangeArrowheads="1"/>
          </p:cNvSpPr>
          <p:nvPr/>
        </p:nvSpPr>
        <p:spPr bwMode="auto">
          <a:xfrm>
            <a:off x="420260" y="4045100"/>
            <a:ext cx="1292225" cy="508000"/>
          </a:xfrm>
          <a:prstGeom prst="wedgeRoundRectCallout">
            <a:avLst>
              <a:gd name="adj1" fmla="val 41523"/>
              <a:gd name="adj2" fmla="val -124915"/>
              <a:gd name="adj3" fmla="val 16667"/>
            </a:avLst>
          </a:prstGeom>
          <a:solidFill>
            <a:schemeClr val="accent1"/>
          </a:solidFill>
          <a:ln w="9525">
            <a:solidFill>
              <a:schemeClr val="tx1"/>
            </a:solidFill>
            <a:miter lim="800000"/>
            <a:headEnd/>
            <a:tailEnd/>
          </a:ln>
        </p:spPr>
        <p:txBody>
          <a:bodyPr/>
          <a:lstStyle/>
          <a:p>
            <a:pPr algn="ctr"/>
            <a:r>
              <a:rPr lang="zh-CN" altLang="en-US" b="1" dirty="0">
                <a:solidFill>
                  <a:srgbClr val="0000CC"/>
                </a:solidFill>
                <a:ea typeface="楷体_GB2312" pitchFamily="49" charset="-122"/>
              </a:rPr>
              <a:t>重要概念</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9797" y="4436202"/>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a:t>内核态与用户态</a:t>
            </a:r>
          </a:p>
        </p:txBody>
      </p:sp>
      <p:sp>
        <p:nvSpPr>
          <p:cNvPr id="200707" name="Rectangle 3"/>
          <p:cNvSpPr>
            <a:spLocks noGrp="1" noChangeArrowheads="1"/>
          </p:cNvSpPr>
          <p:nvPr>
            <p:ph idx="1"/>
          </p:nvPr>
        </p:nvSpPr>
        <p:spPr>
          <a:noFill/>
        </p:spPr>
        <p:txBody>
          <a:bodyPr vert="horz" wrap="square" lIns="0" tIns="0" rIns="0" bIns="0" numCol="1" anchor="t" anchorCtr="0" compatLnSpc="1">
            <a:prstTxWarp prst="textNoShape">
              <a:avLst/>
            </a:prstTxWarp>
          </a:bodyPr>
          <a:lstStyle/>
          <a:p>
            <a:r>
              <a:rPr lang="zh-CN" altLang="en-US" dirty="0">
                <a:solidFill>
                  <a:srgbClr val="FF0000"/>
                </a:solidFill>
                <a:latin typeface="Arial" pitchFamily="34" charset="0"/>
              </a:rPr>
              <a:t>内核态</a:t>
            </a:r>
            <a:r>
              <a:rPr lang="zh-CN" altLang="en-US" dirty="0">
                <a:latin typeface="Arial" pitchFamily="34" charset="0"/>
              </a:rPr>
              <a:t>与</a:t>
            </a:r>
            <a:r>
              <a:rPr lang="zh-CN" altLang="en-US" dirty="0">
                <a:solidFill>
                  <a:srgbClr val="FF0000"/>
                </a:solidFill>
                <a:latin typeface="Arial" pitchFamily="34" charset="0"/>
              </a:rPr>
              <a:t>用户态</a:t>
            </a:r>
            <a:r>
              <a:rPr lang="zh-CN" altLang="en-US" dirty="0">
                <a:latin typeface="Arial" pitchFamily="34" charset="0"/>
              </a:rPr>
              <a:t>之间的区别 </a:t>
            </a:r>
          </a:p>
          <a:p>
            <a:pPr lvl="1"/>
            <a:r>
              <a:rPr lang="zh-CN" altLang="en-US" dirty="0">
                <a:latin typeface="Arial" pitchFamily="34" charset="0"/>
              </a:rPr>
              <a:t>内核态</a:t>
            </a:r>
          </a:p>
          <a:p>
            <a:pPr lvl="2"/>
            <a:r>
              <a:rPr lang="zh-CN" altLang="en-US" dirty="0">
                <a:latin typeface="Arial" pitchFamily="34" charset="0"/>
              </a:rPr>
              <a:t>能够访问所有系统资源，可以执行特权指令，可以直接操作和管理硬件设备。</a:t>
            </a:r>
          </a:p>
          <a:p>
            <a:pPr lvl="2"/>
            <a:r>
              <a:rPr lang="zh-CN" altLang="en-US" dirty="0">
                <a:latin typeface="Arial" pitchFamily="34" charset="0"/>
              </a:rPr>
              <a:t>操作系统内核程序运行在内核态下</a:t>
            </a:r>
          </a:p>
          <a:p>
            <a:pPr lvl="2"/>
            <a:r>
              <a:rPr lang="zh-CN" altLang="en-US" dirty="0">
                <a:latin typeface="Arial" pitchFamily="34" charset="0"/>
              </a:rPr>
              <a:t>使用内核栈 </a:t>
            </a:r>
          </a:p>
          <a:p>
            <a:pPr lvl="1"/>
            <a:r>
              <a:rPr lang="zh-CN" altLang="en-US" dirty="0">
                <a:latin typeface="Arial" pitchFamily="34" charset="0"/>
              </a:rPr>
              <a:t>用户态</a:t>
            </a:r>
          </a:p>
          <a:p>
            <a:pPr lvl="2"/>
            <a:r>
              <a:rPr lang="zh-CN" altLang="en-US" dirty="0">
                <a:latin typeface="Arial" pitchFamily="34" charset="0"/>
              </a:rPr>
              <a:t>只能访问属于它的存储空间和普通寄存器，只能执行普通指令。</a:t>
            </a:r>
          </a:p>
          <a:p>
            <a:pPr lvl="2"/>
            <a:r>
              <a:rPr lang="zh-CN" altLang="en-US" dirty="0">
                <a:latin typeface="Arial" pitchFamily="34" charset="0"/>
              </a:rPr>
              <a:t>用户程序以及操作系统核外服务程序运行在用户态下</a:t>
            </a:r>
          </a:p>
          <a:p>
            <a:pPr lvl="2"/>
            <a:r>
              <a:rPr lang="zh-CN" altLang="en-US" dirty="0">
                <a:latin typeface="Arial" pitchFamily="34" charset="0"/>
              </a:rPr>
              <a:t>使用用户栈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0707">
                                            <p:txEl>
                                              <p:pRg st="1" end="1"/>
                                            </p:txEl>
                                          </p:spTgt>
                                        </p:tgtEl>
                                        <p:attrNameLst>
                                          <p:attrName>style.visibility</p:attrName>
                                        </p:attrNameLst>
                                      </p:cBhvr>
                                      <p:to>
                                        <p:strVal val="visible"/>
                                      </p:to>
                                    </p:set>
                                    <p:anim calcmode="lin" valueType="num">
                                      <p:cBhvr additive="base">
                                        <p:cTn id="7" dur="500" fill="hold"/>
                                        <p:tgtEl>
                                          <p:spTgt spid="20070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070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0707">
                                            <p:txEl>
                                              <p:pRg st="2" end="2"/>
                                            </p:txEl>
                                          </p:spTgt>
                                        </p:tgtEl>
                                        <p:attrNameLst>
                                          <p:attrName>style.visibility</p:attrName>
                                        </p:attrNameLst>
                                      </p:cBhvr>
                                      <p:to>
                                        <p:strVal val="visible"/>
                                      </p:to>
                                    </p:set>
                                    <p:anim calcmode="lin" valueType="num">
                                      <p:cBhvr additive="base">
                                        <p:cTn id="11" dur="500" fill="hold"/>
                                        <p:tgtEl>
                                          <p:spTgt spid="20070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070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0707">
                                            <p:txEl>
                                              <p:pRg st="3" end="3"/>
                                            </p:txEl>
                                          </p:spTgt>
                                        </p:tgtEl>
                                        <p:attrNameLst>
                                          <p:attrName>style.visibility</p:attrName>
                                        </p:attrNameLst>
                                      </p:cBhvr>
                                      <p:to>
                                        <p:strVal val="visible"/>
                                      </p:to>
                                    </p:set>
                                    <p:anim calcmode="lin" valueType="num">
                                      <p:cBhvr additive="base">
                                        <p:cTn id="15" dur="500" fill="hold"/>
                                        <p:tgtEl>
                                          <p:spTgt spid="20070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070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0707">
                                            <p:txEl>
                                              <p:pRg st="4" end="4"/>
                                            </p:txEl>
                                          </p:spTgt>
                                        </p:tgtEl>
                                        <p:attrNameLst>
                                          <p:attrName>style.visibility</p:attrName>
                                        </p:attrNameLst>
                                      </p:cBhvr>
                                      <p:to>
                                        <p:strVal val="visible"/>
                                      </p:to>
                                    </p:set>
                                    <p:anim calcmode="lin" valueType="num">
                                      <p:cBhvr additive="base">
                                        <p:cTn id="19" dur="500" fill="hold"/>
                                        <p:tgtEl>
                                          <p:spTgt spid="20070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07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0707">
                                            <p:txEl>
                                              <p:pRg st="5" end="5"/>
                                            </p:txEl>
                                          </p:spTgt>
                                        </p:tgtEl>
                                        <p:attrNameLst>
                                          <p:attrName>style.visibility</p:attrName>
                                        </p:attrNameLst>
                                      </p:cBhvr>
                                      <p:to>
                                        <p:strVal val="visible"/>
                                      </p:to>
                                    </p:set>
                                    <p:anim calcmode="lin" valueType="num">
                                      <p:cBhvr additive="base">
                                        <p:cTn id="25" dur="500" fill="hold"/>
                                        <p:tgtEl>
                                          <p:spTgt spid="20070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0707">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0707">
                                            <p:txEl>
                                              <p:pRg st="6" end="6"/>
                                            </p:txEl>
                                          </p:spTgt>
                                        </p:tgtEl>
                                        <p:attrNameLst>
                                          <p:attrName>style.visibility</p:attrName>
                                        </p:attrNameLst>
                                      </p:cBhvr>
                                      <p:to>
                                        <p:strVal val="visible"/>
                                      </p:to>
                                    </p:set>
                                    <p:anim calcmode="lin" valueType="num">
                                      <p:cBhvr additive="base">
                                        <p:cTn id="29" dur="500" fill="hold"/>
                                        <p:tgtEl>
                                          <p:spTgt spid="20070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0707">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0707">
                                            <p:txEl>
                                              <p:pRg st="7" end="7"/>
                                            </p:txEl>
                                          </p:spTgt>
                                        </p:tgtEl>
                                        <p:attrNameLst>
                                          <p:attrName>style.visibility</p:attrName>
                                        </p:attrNameLst>
                                      </p:cBhvr>
                                      <p:to>
                                        <p:strVal val="visible"/>
                                      </p:to>
                                    </p:set>
                                    <p:anim calcmode="lin" valueType="num">
                                      <p:cBhvr additive="base">
                                        <p:cTn id="33" dur="500" fill="hold"/>
                                        <p:tgtEl>
                                          <p:spTgt spid="200707">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0707">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0707">
                                            <p:txEl>
                                              <p:pRg st="8" end="8"/>
                                            </p:txEl>
                                          </p:spTgt>
                                        </p:tgtEl>
                                        <p:attrNameLst>
                                          <p:attrName>style.visibility</p:attrName>
                                        </p:attrNameLst>
                                      </p:cBhvr>
                                      <p:to>
                                        <p:strVal val="visible"/>
                                      </p:to>
                                    </p:set>
                                    <p:anim calcmode="lin" valueType="num">
                                      <p:cBhvr additive="base">
                                        <p:cTn id="37" dur="500" fill="hold"/>
                                        <p:tgtEl>
                                          <p:spTgt spid="20070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07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a:latin typeface="Times New Roman" pitchFamily="18" charset="0"/>
                <a:ea typeface="楷体_GB2312" pitchFamily="49" charset="-122"/>
              </a:rPr>
              <a:t>Privileged instructions</a:t>
            </a:r>
            <a:endParaRPr lang="zh-CN" altLang="en-US"/>
          </a:p>
        </p:txBody>
      </p:sp>
      <p:sp>
        <p:nvSpPr>
          <p:cNvPr id="66563" name="Rectangle 3"/>
          <p:cNvSpPr>
            <a:spLocks noGrp="1" noChangeArrowheads="1"/>
          </p:cNvSpPr>
          <p:nvPr>
            <p:ph idx="1"/>
          </p:nvPr>
        </p:nvSpPr>
        <p:spPr/>
        <p:txBody>
          <a:bodyPr/>
          <a:lstStyle/>
          <a:p>
            <a:pPr eaLnBrk="1" hangingPunct="1"/>
            <a:r>
              <a:rPr kumimoji="0" lang="en-US" altLang="zh-CN" sz="2400" i="1" dirty="0">
                <a:solidFill>
                  <a:srgbClr val="FF3300"/>
                </a:solidFill>
                <a:latin typeface="Times New Roman" pitchFamily="18" charset="0"/>
                <a:ea typeface="楷体_GB2312" pitchFamily="49" charset="-122"/>
              </a:rPr>
              <a:t>Privileged instructions</a:t>
            </a:r>
            <a:r>
              <a:rPr kumimoji="0" lang="en-US" altLang="zh-CN" sz="2400" i="1" dirty="0">
                <a:latin typeface="Times New Roman" pitchFamily="18" charset="0"/>
                <a:ea typeface="楷体_GB2312" pitchFamily="49" charset="-122"/>
              </a:rPr>
              <a:t> </a:t>
            </a:r>
            <a:r>
              <a:rPr kumimoji="0" lang="en-US" altLang="zh-CN" sz="2400" dirty="0">
                <a:latin typeface="Times New Roman" pitchFamily="18" charset="0"/>
                <a:ea typeface="楷体_GB2312" pitchFamily="49" charset="-122"/>
              </a:rPr>
              <a:t>can be issued only in monitor mode</a:t>
            </a:r>
            <a:r>
              <a:rPr kumimoji="0" lang="en-US" altLang="zh-CN" sz="2400" i="1" dirty="0">
                <a:latin typeface="Times New Roman" pitchFamily="18" charset="0"/>
                <a:ea typeface="楷体_GB2312" pitchFamily="49" charset="-122"/>
              </a:rPr>
              <a:t>.</a:t>
            </a:r>
            <a:r>
              <a:rPr kumimoji="0" lang="en-US" altLang="zh-CN" sz="2400" i="1" dirty="0">
                <a:latin typeface="楷体_GB2312" pitchFamily="49" charset="-122"/>
                <a:ea typeface="楷体_GB2312" pitchFamily="49" charset="-122"/>
              </a:rPr>
              <a:t> </a:t>
            </a:r>
          </a:p>
          <a:p>
            <a:pPr eaLnBrk="1" hangingPunct="1"/>
            <a:endParaRPr kumimoji="0" lang="en-US" altLang="zh-CN" sz="2400" dirty="0">
              <a:solidFill>
                <a:srgbClr val="FF3300"/>
              </a:solidFill>
              <a:latin typeface="楷体" pitchFamily="49" charset="-122"/>
            </a:endParaRPr>
          </a:p>
          <a:p>
            <a:pPr eaLnBrk="1" hangingPunct="1"/>
            <a:r>
              <a:rPr kumimoji="0" lang="zh-CN" altLang="en-US" sz="2400" dirty="0">
                <a:solidFill>
                  <a:srgbClr val="FF3300"/>
                </a:solidFill>
                <a:latin typeface="楷体" pitchFamily="49" charset="-122"/>
              </a:rPr>
              <a:t>特权指令</a:t>
            </a:r>
            <a:r>
              <a:rPr kumimoji="0" lang="zh-CN" altLang="en-US" sz="2400" dirty="0">
                <a:latin typeface="楷体" pitchFamily="49" charset="-122"/>
              </a:rPr>
              <a:t>：</a:t>
            </a:r>
            <a:r>
              <a:rPr kumimoji="0" lang="zh-CN" altLang="en-US" sz="2400" dirty="0">
                <a:solidFill>
                  <a:srgbClr val="3333FF"/>
                </a:solidFill>
                <a:latin typeface="楷体" pitchFamily="49" charset="-122"/>
              </a:rPr>
              <a:t>不允许用户程序中直接使用的指令</a:t>
            </a:r>
            <a:r>
              <a:rPr kumimoji="0" lang="zh-CN" altLang="en-US" sz="2400" dirty="0">
                <a:latin typeface="楷体" pitchFamily="49" charset="-122"/>
              </a:rPr>
              <a:t>。</a:t>
            </a:r>
            <a:r>
              <a:rPr kumimoji="0" lang="zh-CN" altLang="en-US" sz="2400" b="0" dirty="0">
                <a:latin typeface="楷体" pitchFamily="49" charset="-122"/>
              </a:rPr>
              <a:t>例如：</a:t>
            </a:r>
            <a:r>
              <a:rPr kumimoji="0" lang="en-US" altLang="zh-CN" sz="2400" b="0" dirty="0">
                <a:latin typeface="楷体" pitchFamily="49" charset="-122"/>
              </a:rPr>
              <a:t>I/O</a:t>
            </a:r>
            <a:r>
              <a:rPr kumimoji="0" lang="zh-CN" altLang="en-US" sz="2400" b="0" dirty="0">
                <a:latin typeface="楷体" pitchFamily="49" charset="-122"/>
              </a:rPr>
              <a:t>指令、设置时钟、设置控制寄存器等指令都是特权指令。</a:t>
            </a:r>
            <a:endParaRPr kumimoji="0" lang="en-US" altLang="zh-CN" sz="2400" b="0" dirty="0">
              <a:latin typeface="楷体" pitchFamily="49" charset="-122"/>
            </a:endParaRPr>
          </a:p>
          <a:p>
            <a:pPr eaLnBrk="1" hangingPunct="1"/>
            <a:r>
              <a:rPr kumimoji="0" lang="zh-CN" altLang="en-US" sz="2400" dirty="0">
                <a:solidFill>
                  <a:srgbClr val="FF0000"/>
                </a:solidFill>
                <a:latin typeface="楷体" pitchFamily="49" charset="-122"/>
              </a:rPr>
              <a:t>非特权指令</a:t>
            </a:r>
            <a:r>
              <a:rPr kumimoji="0" lang="en-US" altLang="zh-CN" sz="2400" dirty="0">
                <a:latin typeface="楷体" pitchFamily="49" charset="-122"/>
              </a:rPr>
              <a:t>:</a:t>
            </a:r>
            <a:r>
              <a:rPr kumimoji="0" lang="zh-CN" altLang="en-US" sz="2400" dirty="0">
                <a:latin typeface="楷体" pitchFamily="49" charset="-122"/>
              </a:rPr>
              <a:t>用户程序中所使用的指令。</a:t>
            </a:r>
          </a:p>
          <a:p>
            <a:pPr lvl="1" eaLnBrk="1" hangingPunct="1"/>
            <a:endParaRPr kumimoji="0" lang="zh-CN" altLang="en-US" b="0" dirty="0">
              <a:latin typeface="楷体" pitchFamily="49" charset="-122"/>
            </a:endParaRPr>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defRPr/>
            </a:pPr>
            <a:r>
              <a:rPr lang="en-US" altLang="zh-CN">
                <a:solidFill>
                  <a:schemeClr val="tx1"/>
                </a:solidFill>
                <a:effectLst>
                  <a:outerShdw blurRad="38100" dist="38100" dir="2700000" algn="tl">
                    <a:srgbClr val="FFFFFF"/>
                  </a:outerShdw>
                </a:effectLst>
              </a:rPr>
              <a:t>Operating-System Operations</a:t>
            </a:r>
            <a:endParaRPr lang="zh-CN" altLang="en-US">
              <a:solidFill>
                <a:schemeClr val="tx1"/>
              </a:solidFill>
              <a:effectLst>
                <a:outerShdw blurRad="38100" dist="38100" dir="2700000" algn="tl">
                  <a:srgbClr val="FFFFFF"/>
                </a:outerShdw>
              </a:effectLst>
            </a:endParaRPr>
          </a:p>
        </p:txBody>
      </p:sp>
      <p:sp>
        <p:nvSpPr>
          <p:cNvPr id="70659" name="Rectangle 3"/>
          <p:cNvSpPr>
            <a:spLocks noGrp="1" noChangeArrowheads="1"/>
          </p:cNvSpPr>
          <p:nvPr>
            <p:ph idx="1"/>
          </p:nvPr>
        </p:nvSpPr>
        <p:spPr/>
        <p:txBody>
          <a:bodyPr/>
          <a:lstStyle/>
          <a:p>
            <a:pPr eaLnBrk="1" hangingPunct="1"/>
            <a:r>
              <a:rPr lang="en-US" altLang="zh-CN" dirty="0">
                <a:solidFill>
                  <a:srgbClr val="FF3300"/>
                </a:solidFill>
                <a:latin typeface="Arial" pitchFamily="34" charset="0"/>
                <a:ea typeface="宋体" pitchFamily="2" charset="-122"/>
              </a:rPr>
              <a:t>Timer</a:t>
            </a:r>
            <a:r>
              <a:rPr lang="zh-CN" altLang="en-US" dirty="0">
                <a:solidFill>
                  <a:srgbClr val="FF3300"/>
                </a:solidFill>
                <a:latin typeface="Arial" pitchFamily="34" charset="0"/>
                <a:ea typeface="宋体" pitchFamily="2" charset="-122"/>
              </a:rPr>
              <a:t>（</a:t>
            </a:r>
            <a:r>
              <a:rPr lang="zh-CN" altLang="zh-CN" sz="2400" dirty="0">
                <a:solidFill>
                  <a:srgbClr val="FF3300"/>
                </a:solidFill>
                <a:latin typeface="楷体_GB2312" pitchFamily="49" charset="-122"/>
                <a:ea typeface="楷体_GB2312" pitchFamily="49" charset="-122"/>
              </a:rPr>
              <a:t>定时器</a:t>
            </a:r>
            <a:r>
              <a:rPr lang="zh-CN" altLang="en-US" dirty="0">
                <a:solidFill>
                  <a:srgbClr val="FF3300"/>
                </a:solidFill>
                <a:latin typeface="Arial" pitchFamily="34" charset="0"/>
                <a:ea typeface="宋体" pitchFamily="2" charset="-122"/>
              </a:rPr>
              <a:t>） </a:t>
            </a:r>
            <a:r>
              <a:rPr lang="en-US" altLang="zh-CN" sz="2000" dirty="0">
                <a:latin typeface="Arial" pitchFamily="34" charset="0"/>
                <a:ea typeface="宋体" pitchFamily="2" charset="-122"/>
              </a:rPr>
              <a:t>to prevent infinite loop / process hogging resources</a:t>
            </a:r>
          </a:p>
          <a:p>
            <a:pPr lvl="1" eaLnBrk="1" hangingPunct="1"/>
            <a:r>
              <a:rPr lang="en-US" altLang="zh-CN" sz="2000" dirty="0">
                <a:latin typeface="Arial" pitchFamily="34" charset="0"/>
                <a:ea typeface="宋体" pitchFamily="2" charset="-122"/>
              </a:rPr>
              <a:t>Set interrupt after specific period</a:t>
            </a:r>
          </a:p>
          <a:p>
            <a:pPr lvl="1" eaLnBrk="1" hangingPunct="1"/>
            <a:r>
              <a:rPr lang="en-US" altLang="zh-CN" sz="2000" dirty="0">
                <a:latin typeface="Arial" pitchFamily="34" charset="0"/>
                <a:ea typeface="宋体" pitchFamily="2" charset="-122"/>
              </a:rPr>
              <a:t>Operating system decrements counter</a:t>
            </a:r>
          </a:p>
          <a:p>
            <a:pPr lvl="1" eaLnBrk="1" hangingPunct="1"/>
            <a:r>
              <a:rPr lang="en-US" altLang="zh-CN" sz="2000" dirty="0">
                <a:latin typeface="Arial" pitchFamily="34" charset="0"/>
                <a:ea typeface="宋体" pitchFamily="2" charset="-122"/>
              </a:rPr>
              <a:t>When counter zero generate an interrupt</a:t>
            </a:r>
          </a:p>
          <a:p>
            <a:pPr lvl="1" eaLnBrk="1" hangingPunct="1"/>
            <a:r>
              <a:rPr lang="en-US" altLang="zh-CN" sz="2000" dirty="0">
                <a:latin typeface="Arial" pitchFamily="34" charset="0"/>
                <a:ea typeface="宋体" pitchFamily="2" charset="-122"/>
              </a:rPr>
              <a:t>Set up before scheduling process to regain control or terminate program that exceeds allotted time</a:t>
            </a:r>
          </a:p>
          <a:p>
            <a:pPr eaLnBrk="1" hangingPunct="1"/>
            <a:endParaRPr lang="zh-CN" altLang="en-US" sz="2000" dirty="0">
              <a:latin typeface="Arial" pitchFamily="34" charset="0"/>
              <a:ea typeface="宋体" pitchFamily="2" charset="-122"/>
            </a:endParaRP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1.5 Resource Management</a:t>
            </a:r>
            <a:br>
              <a:rPr lang="en-US" altLang="zh-CN" sz="3600" dirty="0">
                <a:solidFill>
                  <a:srgbClr val="7030A0"/>
                </a:solidFill>
              </a:rPr>
            </a:br>
            <a:r>
              <a:rPr lang="en-US" altLang="zh-CN" sz="3600" dirty="0">
                <a:solidFill>
                  <a:srgbClr val="7030A0"/>
                </a:solidFill>
              </a:rPr>
              <a:t>(</a:t>
            </a:r>
            <a:r>
              <a:rPr lang="zh-CN" altLang="en-US" sz="3600" dirty="0">
                <a:solidFill>
                  <a:srgbClr val="7030A0"/>
                </a:solidFill>
              </a:rPr>
              <a:t>资源管理</a:t>
            </a:r>
            <a:r>
              <a:rPr lang="en-US" altLang="zh-CN" sz="3600" dirty="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45163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dirty="0">
                <a:solidFill>
                  <a:srgbClr val="FF0000"/>
                </a:solidFill>
                <a:latin typeface="楷体" pitchFamily="49" charset="-122"/>
                <a:ea typeface="楷体" pitchFamily="49" charset="-122"/>
              </a:rPr>
              <a:t>操作系统功能部件</a:t>
            </a:r>
            <a:r>
              <a:rPr lang="zh-CN" altLang="en-US" sz="2400" dirty="0">
                <a:solidFill>
                  <a:srgbClr val="FF0000"/>
                </a:solidFill>
                <a:latin typeface="楷体" pitchFamily="49" charset="-122"/>
                <a:ea typeface="楷体" pitchFamily="49" charset="-122"/>
              </a:rPr>
              <a:t> </a:t>
            </a:r>
            <a:endParaRPr lang="zh-CN" altLang="zh-CN" sz="2800" dirty="0">
              <a:solidFill>
                <a:srgbClr val="FF0000"/>
              </a:solidFill>
              <a:latin typeface="楷体" pitchFamily="49" charset="-122"/>
              <a:ea typeface="楷体" pitchFamily="49" charset="-122"/>
            </a:endParaRPr>
          </a:p>
        </p:txBody>
      </p:sp>
      <p:sp>
        <p:nvSpPr>
          <p:cNvPr id="71683" name="Rectangle 3"/>
          <p:cNvSpPr>
            <a:spLocks noGrp="1" noChangeArrowheads="1"/>
          </p:cNvSpPr>
          <p:nvPr>
            <p:ph idx="1"/>
          </p:nvPr>
        </p:nvSpPr>
        <p:spPr/>
        <p:txBody>
          <a:bodyPr/>
          <a:lstStyle/>
          <a:p>
            <a:r>
              <a:rPr lang="zh-CN" altLang="zh-CN" dirty="0">
                <a:latin typeface="Times New Roman" pitchFamily="18" charset="0"/>
                <a:cs typeface="Times New Roman" pitchFamily="18" charset="0"/>
              </a:rPr>
              <a:t>进程管理</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Process Management</a:t>
            </a:r>
            <a:endParaRPr lang="zh-CN"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主存管理  </a:t>
            </a:r>
            <a:r>
              <a:rPr lang="en-US" altLang="zh-CN" dirty="0">
                <a:latin typeface="Times New Roman" pitchFamily="18" charset="0"/>
                <a:cs typeface="Times New Roman" pitchFamily="18" charset="0"/>
              </a:rPr>
              <a:t>Main Memory Management</a:t>
            </a:r>
            <a:endParaRPr lang="zh-CN"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文件系统管理  </a:t>
            </a:r>
            <a:r>
              <a:rPr lang="en-US" altLang="zh-CN" dirty="0">
                <a:latin typeface="Times New Roman" pitchFamily="18" charset="0"/>
                <a:cs typeface="Times New Roman" pitchFamily="18" charset="0"/>
              </a:rPr>
              <a:t>File-System Management</a:t>
            </a:r>
          </a:p>
          <a:p>
            <a:r>
              <a:rPr lang="zh-CN" altLang="en-US" dirty="0">
                <a:latin typeface="Times New Roman" pitchFamily="18" charset="0"/>
                <a:cs typeface="Times New Roman" pitchFamily="18" charset="0"/>
              </a:rPr>
              <a:t>大容量储存管理 </a:t>
            </a:r>
            <a:r>
              <a:rPr lang="en-US" altLang="zh-CN" dirty="0">
                <a:latin typeface="Times New Roman" pitchFamily="18" charset="0"/>
                <a:cs typeface="Times New Roman" pitchFamily="18" charset="0"/>
              </a:rPr>
              <a:t>Mass-Storage Management</a:t>
            </a:r>
          </a:p>
          <a:p>
            <a:r>
              <a:rPr lang="zh-CN" altLang="en-US" dirty="0">
                <a:latin typeface="Times New Roman" pitchFamily="18" charset="0"/>
                <a:cs typeface="Times New Roman" pitchFamily="18" charset="0"/>
              </a:rPr>
              <a:t>高速缓存管理 </a:t>
            </a:r>
            <a:r>
              <a:rPr lang="en-US" altLang="zh-CN" dirty="0">
                <a:latin typeface="Times New Roman" pitchFamily="18" charset="0"/>
                <a:cs typeface="Times New Roman" pitchFamily="18" charset="0"/>
              </a:rPr>
              <a:t>Cache Management</a:t>
            </a:r>
            <a:endParaRPr lang="zh-CN"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I/O</a:t>
            </a:r>
            <a:r>
              <a:rPr lang="zh-CN" altLang="en-US" dirty="0">
                <a:latin typeface="Times New Roman" pitchFamily="18" charset="0"/>
                <a:cs typeface="Times New Roman" pitchFamily="18" charset="0"/>
              </a:rPr>
              <a:t>系统管理  </a:t>
            </a:r>
            <a:r>
              <a:rPr lang="en-US" altLang="zh-CN" dirty="0">
                <a:latin typeface="Times New Roman" pitchFamily="18" charset="0"/>
                <a:cs typeface="Times New Roman" pitchFamily="18" charset="0"/>
              </a:rPr>
              <a:t>I/O System Management</a:t>
            </a:r>
            <a:endParaRPr lang="zh-CN" altLang="zh-CN" dirty="0">
              <a:latin typeface="Times New Roman" pitchFamily="18" charset="0"/>
              <a:cs typeface="Times New Roman" pitchFamily="18" charset="0"/>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altLang="en-US"/>
              <a:t>Process Management</a:t>
            </a:r>
          </a:p>
        </p:txBody>
      </p:sp>
      <p:sp>
        <p:nvSpPr>
          <p:cNvPr id="69634" name="Rectangle 3"/>
          <p:cNvSpPr>
            <a:spLocks noGrp="1" noChangeArrowheads="1"/>
          </p:cNvSpPr>
          <p:nvPr>
            <p:ph idx="1"/>
          </p:nvPr>
        </p:nvSpPr>
        <p:spPr>
          <a:xfrm>
            <a:off x="709912" y="1153751"/>
            <a:ext cx="10772176" cy="4530725"/>
          </a:xfrm>
        </p:spPr>
        <p:txBody>
          <a:bodyPr/>
          <a:lstStyle/>
          <a:p>
            <a:pPr>
              <a:lnSpc>
                <a:spcPct val="90000"/>
              </a:lnSpc>
            </a:pPr>
            <a:r>
              <a:rPr lang="en-US" altLang="en-US" sz="2000" dirty="0"/>
              <a:t>A process is a program in execution. It is a unit of work within the system. Program is a </a:t>
            </a:r>
            <a:r>
              <a:rPr lang="en-US" altLang="en-US" sz="2000" b="1" i="1" dirty="0"/>
              <a:t>passive entity</a:t>
            </a:r>
            <a:r>
              <a:rPr lang="en-US" altLang="en-US" sz="2000" dirty="0"/>
              <a:t>, process is </a:t>
            </a:r>
            <a:r>
              <a:rPr lang="en-US" altLang="en-US" sz="2000" dirty="0">
                <a:solidFill>
                  <a:srgbClr val="000000"/>
                </a:solidFill>
              </a:rPr>
              <a:t>an </a:t>
            </a:r>
            <a:r>
              <a:rPr lang="en-US" altLang="en-US" sz="2000" b="1" i="1" dirty="0">
                <a:solidFill>
                  <a:srgbClr val="000000"/>
                </a:solidFill>
              </a:rPr>
              <a:t>active entity</a:t>
            </a:r>
            <a:r>
              <a:rPr lang="en-US" altLang="en-US" sz="2000" dirty="0"/>
              <a:t>.</a:t>
            </a:r>
          </a:p>
          <a:p>
            <a:pPr>
              <a:lnSpc>
                <a:spcPct val="90000"/>
              </a:lnSpc>
            </a:pPr>
            <a:r>
              <a:rPr lang="en-US" altLang="en-US" sz="2000" dirty="0"/>
              <a:t>Process needs resources to accomplish its task</a:t>
            </a:r>
          </a:p>
          <a:p>
            <a:pPr lvl="1">
              <a:lnSpc>
                <a:spcPct val="90000"/>
              </a:lnSpc>
            </a:pPr>
            <a:r>
              <a:rPr lang="en-US" altLang="en-US" sz="2000" dirty="0"/>
              <a:t>CPU, memory, I/O, files</a:t>
            </a:r>
          </a:p>
          <a:p>
            <a:pPr lvl="1">
              <a:lnSpc>
                <a:spcPct val="90000"/>
              </a:lnSpc>
            </a:pPr>
            <a:r>
              <a:rPr lang="en-US" altLang="en-US" sz="2000" dirty="0"/>
              <a:t>Initialization data</a:t>
            </a:r>
          </a:p>
          <a:p>
            <a:pPr>
              <a:lnSpc>
                <a:spcPct val="90000"/>
              </a:lnSpc>
            </a:pPr>
            <a:r>
              <a:rPr lang="en-US" altLang="en-US" sz="2000" dirty="0"/>
              <a:t>Process termination requires reclaim of any reusable resources</a:t>
            </a:r>
          </a:p>
          <a:p>
            <a:pPr>
              <a:lnSpc>
                <a:spcPct val="90000"/>
              </a:lnSpc>
            </a:pPr>
            <a:r>
              <a:rPr lang="en-US" altLang="en-US" sz="2000" dirty="0"/>
              <a:t>Single-threaded process has one </a:t>
            </a:r>
            <a:r>
              <a:rPr lang="en-US" altLang="en-US" sz="2000" b="1" dirty="0">
                <a:solidFill>
                  <a:srgbClr val="3366FF"/>
                </a:solidFill>
              </a:rPr>
              <a:t>program counter</a:t>
            </a:r>
            <a:r>
              <a:rPr lang="en-US" altLang="en-US" sz="1800" b="1" dirty="0">
                <a:solidFill>
                  <a:srgbClr val="3366FF"/>
                </a:solidFill>
              </a:rPr>
              <a:t> </a:t>
            </a:r>
            <a:r>
              <a:rPr lang="en-US" altLang="en-US" sz="2000" dirty="0"/>
              <a:t>specifying location of next instruction to execute</a:t>
            </a:r>
          </a:p>
          <a:p>
            <a:pPr lvl="1">
              <a:lnSpc>
                <a:spcPct val="90000"/>
              </a:lnSpc>
            </a:pPr>
            <a:r>
              <a:rPr lang="en-US" altLang="en-US" sz="2000" dirty="0"/>
              <a:t>Process executes instructions sequentially, one at a time, until completion</a:t>
            </a:r>
          </a:p>
          <a:p>
            <a:pPr>
              <a:lnSpc>
                <a:spcPct val="90000"/>
              </a:lnSpc>
            </a:pPr>
            <a:r>
              <a:rPr lang="en-US" altLang="en-US" sz="2000" dirty="0"/>
              <a:t>Multi-threaded process has one program counter per thread</a:t>
            </a:r>
          </a:p>
          <a:p>
            <a:pPr>
              <a:lnSpc>
                <a:spcPct val="90000"/>
              </a:lnSpc>
            </a:pPr>
            <a:r>
              <a:rPr lang="en-US" altLang="en-US" sz="2000" dirty="0"/>
              <a:t>Typically system has many processes, some user, some operating system running concurrently on one or more CPUs</a:t>
            </a:r>
          </a:p>
          <a:p>
            <a:pPr lvl="1">
              <a:lnSpc>
                <a:spcPct val="90000"/>
              </a:lnSpc>
            </a:pPr>
            <a:r>
              <a:rPr lang="en-US" altLang="en-US" sz="2000" dirty="0"/>
              <a:t>Concurrency by multiplexing the CPUs among the processes / threads</a:t>
            </a:r>
          </a:p>
          <a:p>
            <a:pPr>
              <a:lnSpc>
                <a:spcPct val="90000"/>
              </a:lnSpc>
              <a:buFont typeface="Monotype Sorts" pitchFamily="-84" charset="2"/>
              <a:buNone/>
            </a:pPr>
            <a:endParaRPr lang="en-US" altLang="en-US" sz="2000" dirty="0"/>
          </a:p>
        </p:txBody>
      </p:sp>
    </p:spTree>
    <p:extLst>
      <p:ext uri="{BB962C8B-B14F-4D97-AF65-F5344CB8AC3E}">
        <p14:creationId xmlns:p14="http://schemas.microsoft.com/office/powerpoint/2010/main" val="4121203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en-US"/>
              <a:t>Process Management Activities</a:t>
            </a:r>
          </a:p>
        </p:txBody>
      </p:sp>
      <p:sp>
        <p:nvSpPr>
          <p:cNvPr id="71682" name="Rectangle 3"/>
          <p:cNvSpPr>
            <a:spLocks noGrp="1" noChangeArrowheads="1"/>
          </p:cNvSpPr>
          <p:nvPr>
            <p:ph idx="1"/>
          </p:nvPr>
        </p:nvSpPr>
        <p:spPr/>
        <p:txBody>
          <a:bodyPr/>
          <a:lstStyle/>
          <a:p>
            <a:r>
              <a:rPr lang="en-US" altLang="en-US" dirty="0"/>
              <a:t> </a:t>
            </a:r>
            <a:r>
              <a:rPr kumimoji="0" lang="en-US" altLang="en-US" dirty="0"/>
              <a:t>The operating system is responsible for the following activities in connection with process management:</a:t>
            </a:r>
            <a:endParaRPr lang="en-US" altLang="en-US" dirty="0"/>
          </a:p>
          <a:p>
            <a:pPr lvl="1"/>
            <a:r>
              <a:rPr lang="en-US" altLang="en-US" dirty="0"/>
              <a:t>Creating and deleting both user and system processes</a:t>
            </a:r>
          </a:p>
          <a:p>
            <a:pPr lvl="1"/>
            <a:r>
              <a:rPr lang="en-US" altLang="en-US" dirty="0"/>
              <a:t>Suspending and resuming processes</a:t>
            </a:r>
          </a:p>
          <a:p>
            <a:pPr lvl="1"/>
            <a:r>
              <a:rPr lang="en-US" altLang="en-US" dirty="0"/>
              <a:t>Providing mechanisms for process synchronization</a:t>
            </a:r>
          </a:p>
          <a:p>
            <a:pPr lvl="1"/>
            <a:r>
              <a:rPr lang="en-US" altLang="en-US" dirty="0"/>
              <a:t>Providing mechanisms for process communication</a:t>
            </a:r>
          </a:p>
          <a:p>
            <a:pPr lvl="1"/>
            <a:r>
              <a:rPr lang="en-US" altLang="en-US" dirty="0"/>
              <a:t>Providing mechanisms for deadlock handling</a:t>
            </a:r>
          </a:p>
        </p:txBody>
      </p:sp>
    </p:spTree>
    <p:extLst>
      <p:ext uri="{BB962C8B-B14F-4D97-AF65-F5344CB8AC3E}">
        <p14:creationId xmlns:p14="http://schemas.microsoft.com/office/powerpoint/2010/main" val="1817542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altLang="en-US"/>
              <a:t>Memory Management</a:t>
            </a:r>
          </a:p>
        </p:txBody>
      </p:sp>
      <p:sp>
        <p:nvSpPr>
          <p:cNvPr id="73730" name="Rectangle 3"/>
          <p:cNvSpPr>
            <a:spLocks noGrp="1" noChangeArrowheads="1"/>
          </p:cNvSpPr>
          <p:nvPr>
            <p:ph idx="1"/>
          </p:nvPr>
        </p:nvSpPr>
        <p:spPr/>
        <p:txBody>
          <a:bodyPr/>
          <a:lstStyle/>
          <a:p>
            <a:r>
              <a:rPr lang="en-US" altLang="en-US" dirty="0"/>
              <a:t>To execute a program all (or part) of the instructions must be in memory</a:t>
            </a:r>
          </a:p>
          <a:p>
            <a:r>
              <a:rPr lang="en-US" altLang="en-US" dirty="0"/>
              <a:t>All  (or part) of the data that is needed by the program must be in memory</a:t>
            </a:r>
            <a:endParaRPr lang="en-US" altLang="en-US" sz="800" dirty="0"/>
          </a:p>
          <a:p>
            <a:r>
              <a:rPr lang="en-US" altLang="en-US" dirty="0"/>
              <a:t>Memory management determines what is in memory and when</a:t>
            </a:r>
          </a:p>
          <a:p>
            <a:pPr lvl="1"/>
            <a:r>
              <a:rPr lang="en-US" altLang="en-US" dirty="0"/>
              <a:t>Optimizing CPU utilization and computer response to users</a:t>
            </a:r>
            <a:endParaRPr lang="en-US" altLang="en-US" sz="800" dirty="0"/>
          </a:p>
          <a:p>
            <a:r>
              <a:rPr lang="en-US" altLang="en-US" dirty="0"/>
              <a:t>Memory management activities</a:t>
            </a:r>
          </a:p>
          <a:p>
            <a:pPr lvl="1"/>
            <a:r>
              <a:rPr lang="en-US" altLang="en-US" dirty="0"/>
              <a:t>Keeping track of which parts of memory are currently being used and by whom</a:t>
            </a:r>
          </a:p>
          <a:p>
            <a:pPr lvl="1"/>
            <a:r>
              <a:rPr lang="en-US" altLang="en-US" dirty="0"/>
              <a:t>Deciding which processes (or parts thereof) and data to move into and out of memory</a:t>
            </a:r>
          </a:p>
          <a:p>
            <a:pPr lvl="1"/>
            <a:r>
              <a:rPr lang="en-US" altLang="en-US" dirty="0"/>
              <a:t>Allocating and deallocating memory space as needed</a:t>
            </a:r>
          </a:p>
          <a:p>
            <a:pPr lvl="1">
              <a:buFont typeface="Monotype Sorts" pitchFamily="-84" charset="2"/>
              <a:buNone/>
            </a:pPr>
            <a:endParaRPr lang="en-US" altLang="en-US" dirty="0"/>
          </a:p>
        </p:txBody>
      </p:sp>
    </p:spTree>
    <p:extLst>
      <p:ext uri="{BB962C8B-B14F-4D97-AF65-F5344CB8AC3E}">
        <p14:creationId xmlns:p14="http://schemas.microsoft.com/office/powerpoint/2010/main" val="180972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609601" y="279400"/>
            <a:ext cx="8439151" cy="575733"/>
          </a:xfrm>
        </p:spPr>
        <p:txBody>
          <a:bodyPr/>
          <a:lstStyle/>
          <a:p>
            <a:r>
              <a:rPr lang="zh-CN" altLang="en-US" sz="3067">
                <a:latin typeface="Times New Roman" panose="02020603050405020304" pitchFamily="18" charset="0"/>
                <a:ea typeface="楷体" panose="02010609060101010101" pitchFamily="49" charset="-122"/>
                <a:sym typeface="Times New Roman" panose="02020603050405020304" pitchFamily="18" charset="0"/>
              </a:rPr>
              <a:t>课程网址、作业及答疑</a:t>
            </a:r>
            <a:endParaRPr lang="zh-CN" altLang="en-US" sz="3067"/>
          </a:p>
        </p:txBody>
      </p:sp>
      <p:sp>
        <p:nvSpPr>
          <p:cNvPr id="14339" name="Rectangle 3"/>
          <p:cNvSpPr>
            <a:spLocks noGrp="1" noChangeArrowheads="1"/>
          </p:cNvSpPr>
          <p:nvPr>
            <p:ph idx="1"/>
          </p:nvPr>
        </p:nvSpPr>
        <p:spPr>
          <a:xfrm>
            <a:off x="1420285" y="1128017"/>
            <a:ext cx="9133172" cy="4531783"/>
          </a:xfrm>
        </p:spPr>
        <p:txBody>
          <a:bodyPr/>
          <a:lstStyle/>
          <a:p>
            <a:pPr marL="397923" indent="-397923" algn="l">
              <a:lnSpc>
                <a:spcPct val="80000"/>
              </a:lnSpc>
              <a:buFont typeface="Monotype Sorts" pitchFamily="2" charset="2"/>
              <a:buChar char="n"/>
            </a:pPr>
            <a:r>
              <a:rPr lang="zh-CN" altLang="en-US" sz="2667" b="1" dirty="0">
                <a:solidFill>
                  <a:srgbClr val="FF0066"/>
                </a:solidFill>
                <a:latin typeface="Times New Roman" panose="02020603050405020304" pitchFamily="18" charset="0"/>
                <a:sym typeface="Times New Roman" panose="02020603050405020304" pitchFamily="18" charset="0"/>
              </a:rPr>
              <a:t>课程教学网址：</a:t>
            </a:r>
            <a:endParaRPr lang="en-US" altLang="zh-CN" sz="2667" b="1" dirty="0">
              <a:solidFill>
                <a:srgbClr val="FF0066"/>
              </a:solidFill>
              <a:latin typeface="Times New Roman" panose="02020603050405020304" pitchFamily="18" charset="0"/>
              <a:sym typeface="Times New Roman" panose="02020603050405020304" pitchFamily="18" charset="0"/>
            </a:endParaRPr>
          </a:p>
          <a:p>
            <a:pPr marL="1007508" lvl="2" indent="-397923" algn="l">
              <a:lnSpc>
                <a:spcPct val="80000"/>
              </a:lnSpc>
              <a:buFont typeface="Monotype Sorts" pitchFamily="2" charset="2"/>
              <a:buChar char="l"/>
            </a:pPr>
            <a:r>
              <a:rPr lang="en-US" altLang="zh-CN" b="1" dirty="0">
                <a:latin typeface="Times New Roman" panose="02020603050405020304" pitchFamily="18" charset="0"/>
              </a:rPr>
              <a:t>https://courses.zju.edu.cn/course/63406/content#/</a:t>
            </a:r>
          </a:p>
          <a:p>
            <a:pPr marL="609585" lvl="2" algn="l">
              <a:lnSpc>
                <a:spcPct val="80000"/>
              </a:lnSpc>
            </a:pPr>
            <a:endParaRPr lang="en-US" altLang="zh-CN" sz="2667" b="1" dirty="0">
              <a:solidFill>
                <a:srgbClr val="FF0066"/>
              </a:solidFill>
              <a:latin typeface="Times New Roman" panose="02020603050405020304" pitchFamily="18" charset="0"/>
              <a:sym typeface="Times New Roman" panose="02020603050405020304" pitchFamily="18" charset="0"/>
            </a:endParaRPr>
          </a:p>
          <a:p>
            <a:pPr marL="397923" indent="-397923" algn="l">
              <a:lnSpc>
                <a:spcPct val="80000"/>
              </a:lnSpc>
              <a:buFont typeface="Monotype Sorts" pitchFamily="2" charset="2"/>
              <a:buChar char="n"/>
            </a:pPr>
            <a:r>
              <a:rPr lang="zh-CN" altLang="en-US" sz="2667" b="1" dirty="0">
                <a:solidFill>
                  <a:srgbClr val="FF0066"/>
                </a:solidFill>
                <a:latin typeface="Times New Roman" panose="02020603050405020304" pitchFamily="18" charset="0"/>
                <a:sym typeface="Times New Roman" panose="02020603050405020304" pitchFamily="18" charset="0"/>
              </a:rPr>
              <a:t>实验教学网址：</a:t>
            </a:r>
            <a:endParaRPr lang="en-US" altLang="zh-CN" sz="2667" b="1" dirty="0">
              <a:solidFill>
                <a:srgbClr val="FF0066"/>
              </a:solidFill>
              <a:latin typeface="Times New Roman" panose="02020603050405020304" pitchFamily="18" charset="0"/>
              <a:sym typeface="Times New Roman" panose="02020603050405020304" pitchFamily="18" charset="0"/>
            </a:endParaRPr>
          </a:p>
          <a:p>
            <a:pPr marL="1007508" lvl="2" indent="-397923" algn="l">
              <a:lnSpc>
                <a:spcPct val="80000"/>
              </a:lnSpc>
              <a:buFont typeface="Monotype Sorts" pitchFamily="2" charset="2"/>
              <a:buChar char="l"/>
            </a:pPr>
            <a:r>
              <a:rPr lang="en-US" altLang="zh-CN" b="1" dirty="0">
                <a:latin typeface="Times New Roman" panose="02020603050405020304" pitchFamily="18" charset="0"/>
              </a:rPr>
              <a:t>https://gitee.com/zju_xiayingjie/os23fall-stu</a:t>
            </a:r>
          </a:p>
          <a:p>
            <a:pPr marL="1007508" lvl="2" indent="-397923" algn="l">
              <a:lnSpc>
                <a:spcPct val="80000"/>
              </a:lnSpc>
              <a:buFont typeface="Monotype Sorts" pitchFamily="2" charset="2"/>
              <a:buChar char="l"/>
            </a:pPr>
            <a:endParaRPr lang="en-US" altLang="zh-CN" sz="2667" b="1" dirty="0">
              <a:solidFill>
                <a:srgbClr val="FF0066"/>
              </a:solidFill>
              <a:latin typeface="Times New Roman" panose="02020603050405020304" pitchFamily="18" charset="0"/>
              <a:sym typeface="Times New Roman" panose="02020603050405020304" pitchFamily="18" charset="0"/>
            </a:endParaRPr>
          </a:p>
          <a:p>
            <a:pPr marL="397923" indent="-397923" algn="l">
              <a:buFont typeface="Monotype Sorts" pitchFamily="4" charset="2"/>
              <a:buChar char="n"/>
              <a:defRPr/>
            </a:pPr>
            <a:r>
              <a:rPr lang="zh-CN" altLang="en-US" sz="2667" b="1" dirty="0">
                <a:solidFill>
                  <a:srgbClr val="FF0066"/>
                </a:solidFill>
                <a:latin typeface="Times New Roman" panose="02020603050405020304" pitchFamily="18" charset="0"/>
                <a:sym typeface="Times New Roman" panose="02020603050405020304" pitchFamily="18" charset="0"/>
              </a:rPr>
              <a:t>课程答疑：</a:t>
            </a:r>
            <a:endParaRPr lang="zh-CN" altLang="en-US" sz="2400" b="1" dirty="0">
              <a:solidFill>
                <a:srgbClr val="FF0066"/>
              </a:solidFill>
              <a:latin typeface="Times New Roman" panose="02020603050405020304" pitchFamily="18" charset="0"/>
              <a:sym typeface="Times New Roman" panose="02020603050405020304" pitchFamily="18" charset="0"/>
            </a:endParaRPr>
          </a:p>
          <a:p>
            <a:pPr marL="863578" lvl="1" indent="-332309" algn="l">
              <a:buFont typeface="Monotype Sorts" pitchFamily="4" charset="2"/>
              <a:buChar char="l"/>
              <a:defRPr/>
            </a:pPr>
            <a:r>
              <a:rPr lang="en-US" altLang="zh-CN" sz="2400" b="1" dirty="0">
                <a:latin typeface="Times New Roman" panose="02020603050405020304" pitchFamily="18" charset="0"/>
                <a:sym typeface="Times New Roman" panose="02020603050405020304" pitchFamily="18" charset="0"/>
              </a:rPr>
              <a:t>xiayingjie</a:t>
            </a:r>
            <a:r>
              <a:rPr lang="zh-CN" altLang="en-US" sz="2400" b="1" dirty="0">
                <a:latin typeface="Times New Roman" panose="02020603050405020304" pitchFamily="18" charset="0"/>
                <a:sym typeface="Times New Roman" panose="02020603050405020304" pitchFamily="18" charset="0"/>
              </a:rPr>
              <a:t>@zju.edu.cn      </a:t>
            </a:r>
            <a:r>
              <a:rPr lang="en-US" altLang="zh-CN" sz="2400" b="1" dirty="0">
                <a:latin typeface="Times New Roman" panose="02020603050405020304" pitchFamily="18" charset="0"/>
                <a:sym typeface="Times New Roman" panose="02020603050405020304" pitchFamily="18" charset="0"/>
              </a:rPr>
              <a:t>13600528759</a:t>
            </a:r>
            <a:endParaRPr lang="zh-CN" altLang="en-US" sz="2133" b="1" dirty="0">
              <a:latin typeface="Times New Roman" panose="02020603050405020304" pitchFamily="18" charset="0"/>
              <a:sym typeface="Times New Roman" panose="02020603050405020304" pitchFamily="18" charset="0"/>
              <a:hlinkClick r:id="rId2"/>
            </a:endParaRPr>
          </a:p>
          <a:p>
            <a:pPr marL="863578" lvl="1" indent="-332309" algn="l">
              <a:buFont typeface="Monotype Sorts" pitchFamily="4" charset="2"/>
              <a:buChar char="l"/>
              <a:defRPr/>
            </a:pPr>
            <a:r>
              <a:rPr lang="zh-CN" altLang="en-US" sz="2400" b="1" dirty="0">
                <a:latin typeface="Times New Roman" panose="02020603050405020304" pitchFamily="18" charset="0"/>
                <a:sym typeface="Times New Roman" panose="02020603050405020304" pitchFamily="18" charset="0"/>
              </a:rPr>
              <a:t>助教</a:t>
            </a:r>
            <a:endParaRPr lang="en-US" altLang="zh-CN" sz="2400" b="1" dirty="0">
              <a:latin typeface="Times New Roman" panose="02020603050405020304" pitchFamily="18" charset="0"/>
              <a:sym typeface="Times New Roman" panose="02020603050405020304" pitchFamily="18" charset="0"/>
            </a:endParaRPr>
          </a:p>
          <a:p>
            <a:pPr marL="531269" lvl="1" algn="l">
              <a:defRPr/>
            </a:pPr>
            <a:r>
              <a:rPr lang="zh-CN" altLang="en-US" sz="2400" b="1" dirty="0">
                <a:latin typeface="Times New Roman" panose="02020603050405020304" pitchFamily="18" charset="0"/>
                <a:sym typeface="Times New Roman" panose="02020603050405020304" pitchFamily="18" charset="0"/>
              </a:rPr>
              <a:t>曾奕久     </a:t>
            </a:r>
            <a:r>
              <a:rPr lang="en-US" altLang="zh-CN" sz="2400" b="1" dirty="0">
                <a:latin typeface="Times New Roman" panose="02020603050405020304" pitchFamily="18" charset="0"/>
                <a:sym typeface="Times New Roman" panose="02020603050405020304" pitchFamily="18" charset="0"/>
              </a:rPr>
              <a:t>18888921519  22221190@zju.edu.cn</a:t>
            </a:r>
            <a:endParaRPr lang="zh-CN" altLang="en-US" sz="2133" b="1" dirty="0">
              <a:latin typeface="Times New Roman" panose="02020603050405020304" pitchFamily="18" charset="0"/>
              <a:sym typeface="Times New Roman" panose="02020603050405020304" pitchFamily="18" charset="0"/>
            </a:endParaRPr>
          </a:p>
          <a:p>
            <a:pPr marL="531269" lvl="1" algn="l">
              <a:defRPr/>
            </a:pPr>
            <a:r>
              <a:rPr lang="zh-CN" altLang="en-US" sz="2400" b="1" dirty="0">
                <a:latin typeface="Times New Roman" panose="02020603050405020304" pitchFamily="18" charset="0"/>
                <a:sym typeface="Times New Roman" panose="02020603050405020304" pitchFamily="18" charset="0"/>
              </a:rPr>
              <a:t>龙家辉     </a:t>
            </a:r>
            <a:r>
              <a:rPr lang="en-US" altLang="zh-CN" sz="2400" b="1" dirty="0">
                <a:latin typeface="Times New Roman" panose="02020603050405020304" pitchFamily="18" charset="0"/>
                <a:sym typeface="Times New Roman" panose="02020603050405020304" pitchFamily="18" charset="0"/>
              </a:rPr>
              <a:t>17779502647  3200105664@zju.edu.cn</a:t>
            </a:r>
          </a:p>
          <a:p>
            <a:pPr marL="531269" lvl="1" algn="l">
              <a:defRPr/>
            </a:pPr>
            <a:r>
              <a:rPr lang="zh-CN" altLang="en-US" sz="2400" b="1" dirty="0">
                <a:latin typeface="Times New Roman" panose="02020603050405020304" pitchFamily="18" charset="0"/>
                <a:sym typeface="Times New Roman" panose="02020603050405020304" pitchFamily="18" charset="0"/>
              </a:rPr>
              <a:t>张剑锋 </a:t>
            </a:r>
            <a:r>
              <a:rPr lang="en-US" altLang="zh-CN" sz="2400" b="1" dirty="0">
                <a:latin typeface="Times New Roman" panose="02020603050405020304" pitchFamily="18" charset="0"/>
                <a:sym typeface="Times New Roman" panose="02020603050405020304" pitchFamily="18" charset="0"/>
              </a:rPr>
              <a:t>    15282766751  3200105625@zju.edu.cn</a:t>
            </a:r>
          </a:p>
        </p:txBody>
      </p:sp>
    </p:spTree>
    <p:extLst>
      <p:ext uri="{BB962C8B-B14F-4D97-AF65-F5344CB8AC3E}">
        <p14:creationId xmlns:p14="http://schemas.microsoft.com/office/powerpoint/2010/main" val="360641268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altLang="en-US"/>
              <a:t>File-system Management</a:t>
            </a:r>
          </a:p>
        </p:txBody>
      </p:sp>
      <p:sp>
        <p:nvSpPr>
          <p:cNvPr id="75778" name="Rectangle 3"/>
          <p:cNvSpPr>
            <a:spLocks noGrp="1" noChangeArrowheads="1"/>
          </p:cNvSpPr>
          <p:nvPr>
            <p:ph idx="1"/>
          </p:nvPr>
        </p:nvSpPr>
        <p:spPr/>
        <p:txBody>
          <a:bodyPr/>
          <a:lstStyle/>
          <a:p>
            <a:pPr>
              <a:lnSpc>
                <a:spcPct val="90000"/>
              </a:lnSpc>
            </a:pPr>
            <a:r>
              <a:rPr lang="en-US" altLang="en-US" sz="2000" dirty="0"/>
              <a:t>OS provides uniform, logical view of information storage</a:t>
            </a:r>
          </a:p>
          <a:p>
            <a:pPr lvl="1">
              <a:lnSpc>
                <a:spcPct val="90000"/>
              </a:lnSpc>
            </a:pPr>
            <a:r>
              <a:rPr lang="en-US" altLang="en-US" sz="2000" dirty="0"/>
              <a:t>Abstracts physical properties to logical storage unit  - </a:t>
            </a:r>
            <a:r>
              <a:rPr lang="en-US" altLang="en-US" sz="2000" b="1" dirty="0">
                <a:solidFill>
                  <a:srgbClr val="3366FF"/>
                </a:solidFill>
              </a:rPr>
              <a:t>file</a:t>
            </a:r>
          </a:p>
          <a:p>
            <a:pPr lvl="1">
              <a:lnSpc>
                <a:spcPct val="90000"/>
              </a:lnSpc>
            </a:pPr>
            <a:r>
              <a:rPr lang="en-US" altLang="en-US" sz="2000"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sz="2000" dirty="0"/>
              <a:t>File-System management</a:t>
            </a:r>
          </a:p>
          <a:p>
            <a:pPr lvl="1">
              <a:lnSpc>
                <a:spcPct val="90000"/>
              </a:lnSpc>
            </a:pPr>
            <a:r>
              <a:rPr lang="en-US" altLang="en-US" sz="2000" dirty="0"/>
              <a:t>Files usually organized into directories</a:t>
            </a:r>
          </a:p>
          <a:p>
            <a:pPr lvl="1">
              <a:lnSpc>
                <a:spcPct val="90000"/>
              </a:lnSpc>
            </a:pPr>
            <a:r>
              <a:rPr lang="en-US" altLang="en-US" sz="2000" dirty="0"/>
              <a:t>Access control on most systems to determine who can access what</a:t>
            </a:r>
          </a:p>
          <a:p>
            <a:pPr lvl="1">
              <a:lnSpc>
                <a:spcPct val="90000"/>
              </a:lnSpc>
            </a:pPr>
            <a:r>
              <a:rPr lang="en-US" altLang="en-US" sz="2000"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extLst>
      <p:ext uri="{BB962C8B-B14F-4D97-AF65-F5344CB8AC3E}">
        <p14:creationId xmlns:p14="http://schemas.microsoft.com/office/powerpoint/2010/main" val="1976560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en-US" dirty="0"/>
              <a:t>Mass-Storage Management</a:t>
            </a:r>
          </a:p>
        </p:txBody>
      </p:sp>
      <p:sp>
        <p:nvSpPr>
          <p:cNvPr id="77826" name="Rectangle 3"/>
          <p:cNvSpPr>
            <a:spLocks noGrp="1" noChangeArrowheads="1"/>
          </p:cNvSpPr>
          <p:nvPr>
            <p:ph idx="1"/>
          </p:nvPr>
        </p:nvSpPr>
        <p:spPr/>
        <p:txBody>
          <a:bodyPr/>
          <a:lstStyle/>
          <a:p>
            <a:r>
              <a:rPr lang="en-US" altLang="en-US" sz="2000" dirty="0"/>
              <a:t>Usually disks used to store data that does not fit in main memory or data that must be kept for a </a:t>
            </a:r>
            <a:r>
              <a:rPr lang="ja-JP" altLang="en-US" sz="2000" dirty="0"/>
              <a:t>“</a:t>
            </a:r>
            <a:r>
              <a:rPr lang="en-US" altLang="ja-JP" sz="2000" dirty="0"/>
              <a:t>long</a:t>
            </a:r>
            <a:r>
              <a:rPr lang="ja-JP" altLang="en-US" sz="2000" dirty="0"/>
              <a:t>”</a:t>
            </a:r>
            <a:r>
              <a:rPr lang="en-US" altLang="ja-JP" sz="2000" dirty="0"/>
              <a:t> period of time</a:t>
            </a:r>
          </a:p>
          <a:p>
            <a:r>
              <a:rPr lang="en-US" altLang="en-US" sz="2000" dirty="0"/>
              <a:t>Proper management is of central importance</a:t>
            </a:r>
          </a:p>
          <a:p>
            <a:r>
              <a:rPr lang="en-US" altLang="en-US" sz="2000" dirty="0"/>
              <a:t>Entire speed of computer operation hinges on disk subsystem and its algorithms</a:t>
            </a:r>
          </a:p>
          <a:p>
            <a:r>
              <a:rPr lang="en-US" altLang="en-US" sz="2000" dirty="0"/>
              <a:t>OS activities</a:t>
            </a:r>
          </a:p>
          <a:p>
            <a:pPr lvl="1"/>
            <a:r>
              <a:rPr lang="en-US" altLang="en-US" sz="2000" dirty="0"/>
              <a:t>Mounting and unmounting</a:t>
            </a:r>
          </a:p>
          <a:p>
            <a:pPr lvl="1"/>
            <a:r>
              <a:rPr lang="en-US" altLang="en-US" sz="2000" dirty="0"/>
              <a:t>Free-space management</a:t>
            </a:r>
          </a:p>
          <a:p>
            <a:pPr lvl="1"/>
            <a:r>
              <a:rPr lang="en-US" altLang="en-US" sz="2000" dirty="0"/>
              <a:t>Storage allocation</a:t>
            </a:r>
          </a:p>
          <a:p>
            <a:pPr lvl="1"/>
            <a:r>
              <a:rPr lang="en-US" altLang="en-US" sz="2000" dirty="0"/>
              <a:t>Disk scheduling</a:t>
            </a:r>
          </a:p>
          <a:p>
            <a:pPr lvl="1"/>
            <a:r>
              <a:rPr lang="en-US" altLang="en-US" sz="2000" dirty="0"/>
              <a:t>Partitioning</a:t>
            </a:r>
          </a:p>
          <a:p>
            <a:pPr lvl="1"/>
            <a:r>
              <a:rPr lang="en-US" altLang="en-US" sz="2000" dirty="0"/>
              <a:t>Protection</a:t>
            </a:r>
          </a:p>
          <a:p>
            <a:r>
              <a:rPr lang="en-US" altLang="en-US" sz="2000" dirty="0"/>
              <a:t>Some storage need not be fast</a:t>
            </a:r>
          </a:p>
          <a:p>
            <a:pPr lvl="1"/>
            <a:r>
              <a:rPr lang="en-US" altLang="en-US" sz="2000" dirty="0"/>
              <a:t>Tertiary storage includes optical storage, magnetic tape</a:t>
            </a:r>
          </a:p>
          <a:p>
            <a:pPr lvl="1"/>
            <a:r>
              <a:rPr lang="en-US" altLang="en-US" sz="2000" dirty="0"/>
              <a:t>Still must be managed – by OS or applications</a:t>
            </a:r>
          </a:p>
        </p:txBody>
      </p:sp>
    </p:spTree>
    <p:extLst>
      <p:ext uri="{BB962C8B-B14F-4D97-AF65-F5344CB8AC3E}">
        <p14:creationId xmlns:p14="http://schemas.microsoft.com/office/powerpoint/2010/main" val="2665822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en-US" altLang="en-US"/>
              <a:t>Caching</a:t>
            </a:r>
          </a:p>
        </p:txBody>
      </p:sp>
      <p:sp>
        <p:nvSpPr>
          <p:cNvPr id="79874" name="Rectangle 3"/>
          <p:cNvSpPr>
            <a:spLocks noGrp="1" noChangeArrowheads="1"/>
          </p:cNvSpPr>
          <p:nvPr>
            <p:ph idx="1"/>
          </p:nvPr>
        </p:nvSpPr>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extLst>
      <p:ext uri="{BB962C8B-B14F-4D97-AF65-F5344CB8AC3E}">
        <p14:creationId xmlns:p14="http://schemas.microsoft.com/office/powerpoint/2010/main" val="843651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tLang="en-US" sz="280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idx="1"/>
          </p:nvPr>
        </p:nvSpPr>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343" y="1669829"/>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745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altLang="en-US" sz="2800"/>
              <a:t>Migration of data “A” from Disk to Register</a:t>
            </a:r>
          </a:p>
        </p:txBody>
      </p:sp>
      <p:sp>
        <p:nvSpPr>
          <p:cNvPr id="83970" name="Rectangle 3"/>
          <p:cNvSpPr>
            <a:spLocks noGrp="1" noChangeArrowheads="1"/>
          </p:cNvSpPr>
          <p:nvPr>
            <p:ph idx="1"/>
          </p:nvPr>
        </p:nvSpPr>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3366FF"/>
                </a:solidFill>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504" y="2554841"/>
            <a:ext cx="78057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18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en-US"/>
              <a:t>I/O Subsystem</a:t>
            </a:r>
          </a:p>
        </p:txBody>
      </p:sp>
      <p:sp>
        <p:nvSpPr>
          <p:cNvPr id="86018" name="Rectangle 3"/>
          <p:cNvSpPr>
            <a:spLocks noGrp="1" noChangeArrowheads="1"/>
          </p:cNvSpPr>
          <p:nvPr>
            <p:ph idx="1"/>
          </p:nvPr>
        </p:nvSpPr>
        <p:spPr/>
        <p:txBody>
          <a:bodyPr/>
          <a:lstStyle/>
          <a:p>
            <a:r>
              <a:rPr lang="en-US" altLang="en-US" dirty="0"/>
              <a:t>One purpose of OS is to hide peculiarities of hardware devices from the user</a:t>
            </a:r>
          </a:p>
          <a:p>
            <a:r>
              <a:rPr lang="en-US" altLang="en-US" dirty="0"/>
              <a:t>I/O subsystem responsible for</a:t>
            </a:r>
          </a:p>
          <a:p>
            <a:pPr lvl="1"/>
            <a:r>
              <a:rPr lang="en-US" altLang="en-US" dirty="0"/>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dirty="0"/>
              <a:t>General device-driver interface</a:t>
            </a:r>
          </a:p>
          <a:p>
            <a:pPr lvl="1"/>
            <a:r>
              <a:rPr lang="en-US" altLang="en-US" dirty="0"/>
              <a:t>Drivers for specific hardware devices</a:t>
            </a:r>
          </a:p>
        </p:txBody>
      </p:sp>
    </p:spTree>
    <p:extLst>
      <p:ext uri="{BB962C8B-B14F-4D97-AF65-F5344CB8AC3E}">
        <p14:creationId xmlns:p14="http://schemas.microsoft.com/office/powerpoint/2010/main" val="1971288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1.6 Security and Protection</a:t>
            </a:r>
            <a:br>
              <a:rPr lang="en-US" altLang="zh-CN" sz="3600" dirty="0">
                <a:solidFill>
                  <a:srgbClr val="7030A0"/>
                </a:solidFill>
              </a:rPr>
            </a:br>
            <a:r>
              <a:rPr lang="en-US" altLang="zh-CN" sz="3600" dirty="0">
                <a:solidFill>
                  <a:srgbClr val="7030A0"/>
                </a:solidFill>
              </a:rPr>
              <a:t>(</a:t>
            </a:r>
            <a:r>
              <a:rPr lang="zh-CN" altLang="en-US" sz="3600" dirty="0">
                <a:solidFill>
                  <a:srgbClr val="7030A0"/>
                </a:solidFill>
              </a:rPr>
              <a:t>安全和保护</a:t>
            </a:r>
            <a:r>
              <a:rPr lang="en-US" altLang="zh-CN" sz="3600" dirty="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3748600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en-US"/>
              <a:t>Protection and Security</a:t>
            </a:r>
          </a:p>
        </p:txBody>
      </p:sp>
      <p:sp>
        <p:nvSpPr>
          <p:cNvPr id="88066" name="Rectangle 3"/>
          <p:cNvSpPr>
            <a:spLocks noGrp="1" noChangeArrowheads="1"/>
          </p:cNvSpPr>
          <p:nvPr>
            <p:ph idx="1"/>
          </p:nvPr>
        </p:nvSpPr>
        <p:spPr/>
        <p:txBody>
          <a:bodyPr/>
          <a:lstStyle/>
          <a:p>
            <a:pPr>
              <a:lnSpc>
                <a:spcPct val="90000"/>
              </a:lnSpc>
            </a:pPr>
            <a:r>
              <a:rPr lang="en-US" altLang="en-US" sz="2000" b="1" dirty="0">
                <a:solidFill>
                  <a:srgbClr val="3366FF"/>
                </a:solidFill>
              </a:rPr>
              <a:t>Protection </a:t>
            </a:r>
            <a:r>
              <a:rPr lang="en-US" altLang="en-US" sz="2000" dirty="0"/>
              <a:t>– any mechanism for controlling access of processes or users to resources defined by the OS</a:t>
            </a:r>
            <a:endParaRPr lang="en-US" altLang="en-US" sz="700" dirty="0"/>
          </a:p>
          <a:p>
            <a:pPr>
              <a:lnSpc>
                <a:spcPct val="90000"/>
              </a:lnSpc>
            </a:pPr>
            <a:r>
              <a:rPr lang="en-US" altLang="en-US" sz="2000" b="1" dirty="0">
                <a:solidFill>
                  <a:srgbClr val="3366FF"/>
                </a:solidFill>
              </a:rPr>
              <a:t>Security </a:t>
            </a:r>
            <a:r>
              <a:rPr lang="en-US" altLang="en-US" sz="2000" dirty="0"/>
              <a:t>– defense of the system against internal and external attacks</a:t>
            </a:r>
          </a:p>
          <a:p>
            <a:pPr lvl="1">
              <a:lnSpc>
                <a:spcPct val="90000"/>
              </a:lnSpc>
            </a:pPr>
            <a:r>
              <a:rPr lang="en-US" altLang="en-US" sz="2000" dirty="0"/>
              <a:t>Huge range, including denial-of-service, worms, viruses, identity theft, theft of service</a:t>
            </a:r>
            <a:endParaRPr lang="en-US" altLang="en-US" sz="700" dirty="0"/>
          </a:p>
          <a:p>
            <a:pPr>
              <a:lnSpc>
                <a:spcPct val="90000"/>
              </a:lnSpc>
            </a:pPr>
            <a:r>
              <a:rPr lang="en-US" altLang="en-US" sz="2000" dirty="0"/>
              <a:t>Systems generally first distinguish among users, to determine who can do what</a:t>
            </a:r>
          </a:p>
          <a:p>
            <a:pPr lvl="1">
              <a:lnSpc>
                <a:spcPct val="90000"/>
              </a:lnSpc>
            </a:pPr>
            <a:r>
              <a:rPr lang="en-US" altLang="en-US" sz="2000" dirty="0"/>
              <a:t>User identities (</a:t>
            </a:r>
            <a:r>
              <a:rPr lang="en-US" altLang="en-US" sz="2000" b="1" dirty="0">
                <a:solidFill>
                  <a:srgbClr val="3366FF"/>
                </a:solidFill>
              </a:rPr>
              <a:t>user IDs</a:t>
            </a:r>
            <a:r>
              <a:rPr lang="en-US" altLang="en-US" sz="2000" dirty="0"/>
              <a:t>, security IDs) include name and associated number, one per user</a:t>
            </a:r>
          </a:p>
          <a:p>
            <a:pPr lvl="1">
              <a:lnSpc>
                <a:spcPct val="90000"/>
              </a:lnSpc>
            </a:pPr>
            <a:r>
              <a:rPr lang="en-US" altLang="en-US" sz="2000" dirty="0"/>
              <a:t>User ID then associated with all files, processes of that user to determine access control</a:t>
            </a:r>
          </a:p>
          <a:p>
            <a:pPr lvl="1">
              <a:lnSpc>
                <a:spcPct val="90000"/>
              </a:lnSpc>
            </a:pPr>
            <a:r>
              <a:rPr lang="en-US" altLang="en-US" sz="2000" dirty="0"/>
              <a:t>Group identifier (</a:t>
            </a:r>
            <a:r>
              <a:rPr lang="en-US" altLang="en-US" sz="2000" b="1" dirty="0">
                <a:solidFill>
                  <a:srgbClr val="3366FF"/>
                </a:solidFill>
              </a:rPr>
              <a:t>group ID</a:t>
            </a:r>
            <a:r>
              <a:rPr lang="en-US" altLang="en-US" sz="2000" dirty="0"/>
              <a:t>) allows set of users to be defined and controls managed, then also associated with each process, file</a:t>
            </a:r>
          </a:p>
          <a:p>
            <a:pPr lvl="1">
              <a:lnSpc>
                <a:spcPct val="90000"/>
              </a:lnSpc>
            </a:pPr>
            <a:r>
              <a:rPr lang="en-US" altLang="en-US" sz="2000" b="1" dirty="0">
                <a:solidFill>
                  <a:srgbClr val="3366FF"/>
                </a:solidFill>
              </a:rPr>
              <a:t>Privilege escalation </a:t>
            </a:r>
            <a:r>
              <a:rPr lang="en-US" altLang="en-US" sz="2000" dirty="0"/>
              <a:t>allows user to change to effective ID with more rights</a:t>
            </a:r>
          </a:p>
        </p:txBody>
      </p:sp>
    </p:spTree>
    <p:extLst>
      <p:ext uri="{BB962C8B-B14F-4D97-AF65-F5344CB8AC3E}">
        <p14:creationId xmlns:p14="http://schemas.microsoft.com/office/powerpoint/2010/main" val="491725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1.7 Virtualization</a:t>
            </a:r>
            <a:br>
              <a:rPr lang="en-US" altLang="zh-CN" sz="3600" dirty="0">
                <a:solidFill>
                  <a:srgbClr val="7030A0"/>
                </a:solidFill>
              </a:rPr>
            </a:br>
            <a:r>
              <a:rPr lang="en-US" altLang="zh-CN" sz="3600" dirty="0">
                <a:solidFill>
                  <a:srgbClr val="7030A0"/>
                </a:solidFill>
              </a:rPr>
              <a:t>(</a:t>
            </a:r>
            <a:r>
              <a:rPr lang="zh-CN" altLang="en-US" sz="3600" dirty="0">
                <a:solidFill>
                  <a:srgbClr val="7030A0"/>
                </a:solidFill>
              </a:rPr>
              <a:t>虚拟化</a:t>
            </a:r>
            <a:r>
              <a:rPr lang="en-US" altLang="zh-CN" sz="3600" dirty="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4098192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altLang="en-US" sz="2800"/>
              <a:t>Virtualization</a:t>
            </a:r>
          </a:p>
        </p:txBody>
      </p:sp>
      <p:sp>
        <p:nvSpPr>
          <p:cNvPr id="90114" name="Rectangle 3"/>
          <p:cNvSpPr>
            <a:spLocks noGrp="1" noChangeArrowheads="1"/>
          </p:cNvSpPr>
          <p:nvPr>
            <p:ph idx="1"/>
          </p:nvPr>
        </p:nvSpPr>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3366FF"/>
                </a:solidFill>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3366FF"/>
                </a:solidFill>
              </a:rPr>
              <a:t>Interpretation</a:t>
            </a:r>
          </a:p>
          <a:p>
            <a:r>
              <a:rPr lang="en-US" altLang="en-US" b="1" dirty="0">
                <a:solidFill>
                  <a:srgbClr val="3366FF"/>
                </a:solidFill>
              </a:rPr>
              <a:t>Virtualization</a:t>
            </a:r>
            <a:r>
              <a:rPr lang="en-US" altLang="en-US" dirty="0"/>
              <a:t> – OS natively compiled for CPU, running </a:t>
            </a:r>
            <a:r>
              <a:rPr lang="en-US" altLang="en-US" b="1" dirty="0">
                <a:solidFill>
                  <a:srgbClr val="3366FF"/>
                </a:solidFill>
              </a:rPr>
              <a:t>guest</a:t>
            </a:r>
            <a:r>
              <a:rPr lang="en-US" altLang="en-US" dirty="0"/>
              <a:t> OSes  also natively compiled </a:t>
            </a:r>
          </a:p>
          <a:p>
            <a:pPr lvl="1"/>
            <a:r>
              <a:rPr lang="en-US" altLang="en-US" dirty="0"/>
              <a:t>Consider VMware running </a:t>
            </a:r>
            <a:r>
              <a:rPr lang="en-US" altLang="en-US" dirty="0" err="1"/>
              <a:t>WinXP</a:t>
            </a:r>
            <a:r>
              <a:rPr lang="en-US" altLang="en-US" dirty="0"/>
              <a:t> guests, each running applications, all on native </a:t>
            </a:r>
            <a:r>
              <a:rPr lang="en-US" altLang="en-US" dirty="0" err="1"/>
              <a:t>WinXP</a:t>
            </a:r>
            <a:r>
              <a:rPr lang="en-US" altLang="en-US" dirty="0"/>
              <a:t> </a:t>
            </a:r>
            <a:r>
              <a:rPr lang="en-US" altLang="en-US" b="1" dirty="0">
                <a:solidFill>
                  <a:srgbClr val="3366FF"/>
                </a:solidFill>
              </a:rPr>
              <a:t>host</a:t>
            </a:r>
            <a:r>
              <a:rPr lang="en-US" altLang="en-US" dirty="0"/>
              <a:t> OS</a:t>
            </a:r>
          </a:p>
          <a:p>
            <a:pPr lvl="1"/>
            <a:r>
              <a:rPr lang="en-US" altLang="en-US" b="1" dirty="0">
                <a:solidFill>
                  <a:srgbClr val="3366FF"/>
                </a:solidFill>
              </a:rPr>
              <a:t>VMM</a:t>
            </a:r>
            <a:r>
              <a:rPr lang="en-US" altLang="en-US" dirty="0"/>
              <a:t> (virtual machine Manager) provides virtualization services</a:t>
            </a:r>
          </a:p>
        </p:txBody>
      </p:sp>
    </p:spTree>
    <p:extLst>
      <p:ext uri="{BB962C8B-B14F-4D97-AF65-F5344CB8AC3E}">
        <p14:creationId xmlns:p14="http://schemas.microsoft.com/office/powerpoint/2010/main" val="83367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p:txBody>
          <a:bodyPr/>
          <a:lstStyle/>
          <a:p>
            <a:pPr eaLnBrk="1" hangingPunct="1">
              <a:defRPr/>
            </a:pPr>
            <a:r>
              <a:rPr lang="en-US" altLang="zh-CN" sz="4000" dirty="0">
                <a:solidFill>
                  <a:srgbClr val="FF3300"/>
                </a:solidFill>
                <a:latin typeface="+mn-lt"/>
                <a:ea typeface="楷体" pitchFamily="49" charset="-122"/>
              </a:rPr>
              <a:t>Chapter 1: Introduction</a:t>
            </a: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altLang="en-US" sz="2800"/>
              <a:t>Virtualization (cont.)</a:t>
            </a:r>
          </a:p>
        </p:txBody>
      </p:sp>
      <p:sp>
        <p:nvSpPr>
          <p:cNvPr id="92162" name="Rectangle 3"/>
          <p:cNvSpPr>
            <a:spLocks noGrp="1" noChangeArrowheads="1"/>
          </p:cNvSpPr>
          <p:nvPr>
            <p:ph idx="1"/>
          </p:nvPr>
        </p:nvSpPr>
        <p:spPr/>
        <p:txBody>
          <a:bodyPr/>
          <a:lstStyle/>
          <a:p>
            <a:r>
              <a:rPr lang="en-US" altLang="en-US"/>
              <a:t>Use cases involve laptops and desktops running multiple OSes for exploration or compatibility</a:t>
            </a:r>
          </a:p>
          <a:p>
            <a:pPr lvl="1"/>
            <a:r>
              <a:rPr lang="en-US" altLang="en-US"/>
              <a:t>Apple laptop running Mac OS X host, Windows as a guest</a:t>
            </a:r>
          </a:p>
          <a:p>
            <a:pPr lvl="1"/>
            <a:r>
              <a:rPr lang="en-US" altLang="en-US"/>
              <a:t>Developing apps for multiple OSes without having multiple systems</a:t>
            </a:r>
          </a:p>
          <a:p>
            <a:pPr lvl="1"/>
            <a:r>
              <a:rPr lang="en-US" altLang="en-US"/>
              <a:t>QA testing applications without having multiple systems</a:t>
            </a:r>
          </a:p>
          <a:p>
            <a:pPr lvl="1"/>
            <a:r>
              <a:rPr lang="en-US" altLang="en-US"/>
              <a:t>Executing and managing compute environments within data centers</a:t>
            </a:r>
          </a:p>
          <a:p>
            <a:r>
              <a:rPr lang="en-US" altLang="en-US"/>
              <a:t>VMM can run natively, in which case they are also the host</a:t>
            </a:r>
          </a:p>
          <a:p>
            <a:pPr lvl="1"/>
            <a:r>
              <a:rPr lang="en-US" altLang="en-US"/>
              <a:t>There is no general purpose host then (VMware ESX and Citrix XenServer)</a:t>
            </a:r>
          </a:p>
          <a:p>
            <a:pPr lvl="2"/>
            <a:endParaRPr lang="en-US" altLang="en-US"/>
          </a:p>
        </p:txBody>
      </p:sp>
    </p:spTree>
    <p:extLst>
      <p:ext uri="{BB962C8B-B14F-4D97-AF65-F5344CB8AC3E}">
        <p14:creationId xmlns:p14="http://schemas.microsoft.com/office/powerpoint/2010/main" val="2453338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altLang="en-US" sz="2800"/>
              <a:t>Computing Environments - Virtualization</a:t>
            </a:r>
          </a:p>
        </p:txBody>
      </p:sp>
      <p:sp>
        <p:nvSpPr>
          <p:cNvPr id="2" name="内容占位符 1"/>
          <p:cNvSpPr>
            <a:spLocks noGrp="1"/>
          </p:cNvSpPr>
          <p:nvPr>
            <p:ph idx="1"/>
          </p:nvPr>
        </p:nvSpPr>
        <p:spPr/>
        <p:txBody>
          <a:bodyPr/>
          <a:lstStyle/>
          <a:p>
            <a:endParaRPr lang="zh-CN" altLang="en-US"/>
          </a:p>
        </p:txBody>
      </p:sp>
      <p:pic>
        <p:nvPicPr>
          <p:cNvPr id="94210" name="Picture 1" descr="1_20.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2114" y="1554164"/>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441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1.8 Distributed Systems</a:t>
            </a:r>
            <a:br>
              <a:rPr lang="en-US" altLang="zh-CN" sz="3600" dirty="0">
                <a:solidFill>
                  <a:srgbClr val="7030A0"/>
                </a:solidFill>
              </a:rPr>
            </a:br>
            <a:r>
              <a:rPr lang="en-US" altLang="zh-CN" sz="3600" dirty="0">
                <a:solidFill>
                  <a:srgbClr val="7030A0"/>
                </a:solidFill>
              </a:rPr>
              <a:t>(</a:t>
            </a:r>
            <a:r>
              <a:rPr lang="zh-CN" altLang="en-US" sz="3600" dirty="0">
                <a:solidFill>
                  <a:srgbClr val="7030A0"/>
                </a:solidFill>
              </a:rPr>
              <a:t>分布式系统</a:t>
            </a:r>
            <a:r>
              <a:rPr lang="en-US" altLang="zh-CN" sz="3600" dirty="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721233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noChangeArrowheads="1"/>
          </p:cNvSpPr>
          <p:nvPr>
            <p:ph type="title"/>
          </p:nvPr>
        </p:nvSpPr>
        <p:spPr/>
        <p:txBody>
          <a:bodyPr/>
          <a:lstStyle/>
          <a:p>
            <a:r>
              <a:rPr lang="en-US" altLang="en-US" sz="2800" dirty="0"/>
              <a:t>Distributed Systems</a:t>
            </a:r>
          </a:p>
        </p:txBody>
      </p:sp>
      <p:sp>
        <p:nvSpPr>
          <p:cNvPr id="96258" name="Content Placeholder 2"/>
          <p:cNvSpPr>
            <a:spLocks noGrp="1" noChangeArrowheads="1"/>
          </p:cNvSpPr>
          <p:nvPr>
            <p:ph idx="1"/>
          </p:nvPr>
        </p:nvSpPr>
        <p:spPr/>
        <p:txBody>
          <a:bodyPr/>
          <a:lstStyle/>
          <a:p>
            <a:r>
              <a:rPr lang="en-US" altLang="en-US" dirty="0"/>
              <a:t>Distributed computing</a:t>
            </a:r>
          </a:p>
          <a:p>
            <a:pPr lvl="1"/>
            <a:r>
              <a:rPr lang="en-US" altLang="en-US" dirty="0"/>
              <a:t>Collection of separate, possibly heterogeneous, systems networked together</a:t>
            </a:r>
          </a:p>
          <a:p>
            <a:pPr lvl="2"/>
            <a:r>
              <a:rPr lang="en-US" altLang="en-US" b="1" dirty="0">
                <a:solidFill>
                  <a:srgbClr val="3366FF"/>
                </a:solidFill>
              </a:rPr>
              <a:t>Network</a:t>
            </a:r>
            <a:r>
              <a:rPr lang="en-US" altLang="en-US" dirty="0"/>
              <a:t> is a communications path, </a:t>
            </a:r>
            <a:r>
              <a:rPr lang="en-US" altLang="en-US" b="1" dirty="0">
                <a:solidFill>
                  <a:srgbClr val="3366FF"/>
                </a:solidFill>
              </a:rPr>
              <a:t>TCP/IP </a:t>
            </a:r>
            <a:r>
              <a:rPr lang="en-US" altLang="en-US" dirty="0"/>
              <a:t>most common</a:t>
            </a:r>
          </a:p>
          <a:p>
            <a:pPr lvl="3"/>
            <a:r>
              <a:rPr lang="en-US" altLang="en-US" b="1" dirty="0">
                <a:solidFill>
                  <a:srgbClr val="3366FF"/>
                </a:solidFill>
              </a:rPr>
              <a:t>Local Area Network </a:t>
            </a:r>
            <a:r>
              <a:rPr lang="en-US" altLang="en-US" dirty="0"/>
              <a:t>(</a:t>
            </a:r>
            <a:r>
              <a:rPr lang="en-US" altLang="en-US" b="1" dirty="0">
                <a:solidFill>
                  <a:srgbClr val="3366FF"/>
                </a:solidFill>
              </a:rPr>
              <a:t>LAN</a:t>
            </a:r>
            <a:r>
              <a:rPr lang="en-US" altLang="en-US" dirty="0"/>
              <a:t>)</a:t>
            </a:r>
          </a:p>
          <a:p>
            <a:pPr lvl="3"/>
            <a:r>
              <a:rPr lang="en-US" altLang="en-US" b="1" dirty="0">
                <a:solidFill>
                  <a:srgbClr val="3366FF"/>
                </a:solidFill>
              </a:rPr>
              <a:t>Wide Area Network </a:t>
            </a:r>
            <a:r>
              <a:rPr lang="en-US" altLang="en-US" dirty="0"/>
              <a:t>(</a:t>
            </a:r>
            <a:r>
              <a:rPr lang="en-US" altLang="en-US" b="1" dirty="0">
                <a:solidFill>
                  <a:srgbClr val="3366FF"/>
                </a:solidFill>
              </a:rPr>
              <a:t>WAN</a:t>
            </a:r>
            <a:r>
              <a:rPr lang="en-US" altLang="en-US" dirty="0"/>
              <a:t>)</a:t>
            </a:r>
          </a:p>
          <a:p>
            <a:pPr lvl="3"/>
            <a:r>
              <a:rPr lang="en-US" altLang="en-US" b="1" dirty="0">
                <a:solidFill>
                  <a:srgbClr val="3366FF"/>
                </a:solidFill>
              </a:rPr>
              <a:t>Metropolitan Area Network </a:t>
            </a:r>
            <a:r>
              <a:rPr lang="en-US" altLang="en-US" dirty="0"/>
              <a:t>(</a:t>
            </a:r>
            <a:r>
              <a:rPr lang="en-US" altLang="en-US" b="1" dirty="0">
                <a:solidFill>
                  <a:srgbClr val="3366FF"/>
                </a:solidFill>
              </a:rPr>
              <a:t>MAN</a:t>
            </a:r>
            <a:r>
              <a:rPr lang="en-US" altLang="en-US" dirty="0"/>
              <a:t>)</a:t>
            </a:r>
            <a:endParaRPr lang="en-US" altLang="en-US" b="1" dirty="0">
              <a:solidFill>
                <a:srgbClr val="3366FF"/>
              </a:solidFill>
            </a:endParaRPr>
          </a:p>
          <a:p>
            <a:pPr lvl="3"/>
            <a:r>
              <a:rPr lang="en-US" altLang="en-US" b="1" dirty="0">
                <a:solidFill>
                  <a:srgbClr val="3366FF"/>
                </a:solidFill>
              </a:rPr>
              <a:t>Personal Area Network </a:t>
            </a:r>
            <a:r>
              <a:rPr lang="en-US" altLang="en-US" dirty="0"/>
              <a:t>(</a:t>
            </a:r>
            <a:r>
              <a:rPr lang="en-US" altLang="en-US" b="1" dirty="0">
                <a:solidFill>
                  <a:srgbClr val="3366FF"/>
                </a:solidFill>
              </a:rPr>
              <a:t>PAN</a:t>
            </a:r>
            <a:r>
              <a:rPr lang="en-US" altLang="en-US" dirty="0"/>
              <a:t>)</a:t>
            </a:r>
          </a:p>
          <a:p>
            <a:pPr lvl="1"/>
            <a:r>
              <a:rPr lang="en-US" altLang="en-US" b="1" dirty="0">
                <a:solidFill>
                  <a:srgbClr val="3366FF"/>
                </a:solidFill>
              </a:rPr>
              <a:t>Network Operating System </a:t>
            </a:r>
            <a:r>
              <a:rPr lang="en-US" altLang="en-US" dirty="0"/>
              <a:t>provides features between systems across network</a:t>
            </a:r>
          </a:p>
          <a:p>
            <a:pPr lvl="2"/>
            <a:r>
              <a:rPr lang="en-US" altLang="en-US" dirty="0"/>
              <a:t>Communication scheme allows systems to exchange messages</a:t>
            </a:r>
          </a:p>
          <a:p>
            <a:pPr lvl="2"/>
            <a:r>
              <a:rPr lang="en-US" altLang="en-US" dirty="0"/>
              <a:t>Illusion of a single system</a:t>
            </a:r>
          </a:p>
        </p:txBody>
      </p:sp>
    </p:spTree>
    <p:extLst>
      <p:ext uri="{BB962C8B-B14F-4D97-AF65-F5344CB8AC3E}">
        <p14:creationId xmlns:p14="http://schemas.microsoft.com/office/powerpoint/2010/main" val="1930503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1.9 Kernel Data Structures</a:t>
            </a:r>
            <a:br>
              <a:rPr lang="en-US" altLang="zh-CN" sz="3600" dirty="0">
                <a:solidFill>
                  <a:srgbClr val="7030A0"/>
                </a:solidFill>
              </a:rPr>
            </a:br>
            <a:r>
              <a:rPr lang="en-US" altLang="zh-CN" sz="3600" dirty="0">
                <a:solidFill>
                  <a:srgbClr val="7030A0"/>
                </a:solidFill>
              </a:rPr>
              <a:t>(</a:t>
            </a:r>
            <a:r>
              <a:rPr lang="zh-CN" altLang="en-US" sz="3600" dirty="0">
                <a:solidFill>
                  <a:srgbClr val="7030A0"/>
                </a:solidFill>
              </a:rPr>
              <a:t>内核数据结构</a:t>
            </a:r>
            <a:r>
              <a:rPr lang="en-US" altLang="zh-CN" sz="3600" dirty="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3563590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noChangeArrowheads="1"/>
          </p:cNvSpPr>
          <p:nvPr>
            <p:ph type="title"/>
          </p:nvPr>
        </p:nvSpPr>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defRPr/>
            </a:pPr>
            <a:endParaRPr lang="en-US" dirty="0">
              <a:ea typeface="ＭＳ Ｐゴシック" charset="-128"/>
            </a:endParaRPr>
          </a:p>
          <a:p>
            <a:pPr>
              <a:defRPr/>
            </a:pPr>
            <a:endParaRPr lang="en-US" dirty="0">
              <a:ea typeface="ＭＳ Ｐゴシック" charset="-128"/>
            </a:endParaRPr>
          </a:p>
          <a:p>
            <a:pPr>
              <a:defRPr/>
            </a:pPr>
            <a:r>
              <a:rPr lang="en-US" b="1" i="1" dirty="0">
                <a:ea typeface="ＭＳ Ｐゴシック" charset="-128"/>
              </a:rPr>
              <a:t>Doubly linked list</a:t>
            </a:r>
          </a:p>
          <a:p>
            <a:pPr>
              <a:defRPr/>
            </a:pPr>
            <a:endParaRPr lang="en-US" dirty="0">
              <a:ea typeface="ＭＳ Ｐゴシック" charset="-128"/>
            </a:endParaRPr>
          </a:p>
          <a:p>
            <a:pPr>
              <a:defRPr/>
            </a:pPr>
            <a:endParaRPr lang="en-US" dirty="0">
              <a:ea typeface="ＭＳ Ｐゴシック" charset="-128"/>
            </a:endParaRPr>
          </a:p>
          <a:p>
            <a:pPr>
              <a:defRPr/>
            </a:pPr>
            <a:r>
              <a:rPr lang="en-US" b="1" i="1" dirty="0">
                <a:ea typeface="ＭＳ Ｐゴシック" charset="-128"/>
              </a:rPr>
              <a:t>Circular linked list</a:t>
            </a:r>
          </a:p>
          <a:p>
            <a:pPr>
              <a:defRPr/>
            </a:pPr>
            <a:endParaRPr lang="en-US" dirty="0">
              <a:ea typeface="ＭＳ Ｐゴシック" charset="-128"/>
            </a:endParaRPr>
          </a:p>
        </p:txBody>
      </p:sp>
      <p:pic>
        <p:nvPicPr>
          <p:cNvPr id="97283" name="Picture 3" descr="1_13.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6717" y="2335215"/>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4" descr="1_1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6716" y="3761446"/>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5" descr="1_15.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0866" y="5300285"/>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625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noChangeArrowheads="1"/>
          </p:cNvSpPr>
          <p:nvPr>
            <p:ph type="title"/>
          </p:nvPr>
        </p:nvSpPr>
        <p:spPr/>
        <p:txBody>
          <a:bodyPr/>
          <a:lstStyle/>
          <a:p>
            <a:r>
              <a:rPr lang="en-US" altLang="en-US"/>
              <a:t>Kernel Data Structures</a:t>
            </a:r>
          </a:p>
        </p:txBody>
      </p:sp>
      <p:sp>
        <p:nvSpPr>
          <p:cNvPr id="98306" name="Content Placeholder 2"/>
          <p:cNvSpPr>
            <a:spLocks noGrp="1" noChangeArrowheads="1"/>
          </p:cNvSpPr>
          <p:nvPr>
            <p:ph idx="1"/>
          </p:nvPr>
        </p:nvSpPr>
        <p:spPr/>
        <p:txBody>
          <a:bodyPr/>
          <a:lstStyle/>
          <a:p>
            <a:r>
              <a:rPr lang="en-US" altLang="en-US" b="1" dirty="0">
                <a:solidFill>
                  <a:srgbClr val="3366FF"/>
                </a:solidFill>
              </a:rPr>
              <a:t>Binary search tree</a:t>
            </a:r>
            <a:br>
              <a:rPr lang="en-US" altLang="en-US" dirty="0"/>
            </a:br>
            <a:r>
              <a:rPr lang="en-US" altLang="en-US" dirty="0"/>
              <a:t>left &lt;= right</a:t>
            </a:r>
          </a:p>
          <a:p>
            <a:pPr lvl="1"/>
            <a:r>
              <a:rPr lang="en-US" altLang="en-US" dirty="0"/>
              <a:t>Search performance is </a:t>
            </a:r>
            <a:r>
              <a:rPr lang="en-US" altLang="en-US" i="1" dirty="0"/>
              <a:t>O(n)</a:t>
            </a:r>
          </a:p>
          <a:p>
            <a:pPr lvl="1"/>
            <a:r>
              <a:rPr lang="en-US" altLang="en-US" b="1" dirty="0">
                <a:solidFill>
                  <a:srgbClr val="3366FF"/>
                </a:solidFill>
              </a:rPr>
              <a:t>Balanced binary search tree </a:t>
            </a:r>
            <a:r>
              <a:rPr lang="en-US" altLang="en-US" dirty="0"/>
              <a:t>is </a:t>
            </a:r>
            <a:r>
              <a:rPr lang="en-US" altLang="en-US" i="1" dirty="0"/>
              <a:t>O(</a:t>
            </a:r>
            <a:r>
              <a:rPr lang="en-US" altLang="en-US" i="1" dirty="0" err="1"/>
              <a:t>lg</a:t>
            </a:r>
            <a:r>
              <a:rPr lang="en-US" altLang="en-US" i="1" dirty="0"/>
              <a:t> n)</a:t>
            </a:r>
          </a:p>
          <a:p>
            <a:endParaRPr lang="en-US" altLang="en-US" sz="3200" dirty="0"/>
          </a:p>
          <a:p>
            <a:endParaRPr lang="en-US" altLang="en-US" sz="3200" dirty="0"/>
          </a:p>
          <a:p>
            <a:endParaRPr lang="en-US" altLang="en-US" sz="3200" dirty="0"/>
          </a:p>
          <a:p>
            <a:pPr>
              <a:buFont typeface="Monotype Sorts" pitchFamily="-84" charset="2"/>
              <a:buNone/>
            </a:pPr>
            <a:endParaRPr lang="en-US" altLang="en-US" sz="3200" dirty="0"/>
          </a:p>
          <a:p>
            <a:endParaRPr lang="en-US" altLang="en-US" sz="3200" dirty="0"/>
          </a:p>
        </p:txBody>
      </p:sp>
      <p:pic>
        <p:nvPicPr>
          <p:cNvPr id="98307" name="Picture 1" descr="1_16.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8132" y="3398192"/>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113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noChangeArrowheads="1"/>
          </p:cNvSpPr>
          <p:nvPr>
            <p:ph type="title"/>
          </p:nvPr>
        </p:nvSpPr>
        <p:spPr/>
        <p:txBody>
          <a:bodyPr/>
          <a:lstStyle/>
          <a:p>
            <a:r>
              <a:rPr lang="en-US" altLang="en-US"/>
              <a:t>Kernel Data Structures</a:t>
            </a:r>
          </a:p>
        </p:txBody>
      </p:sp>
      <p:sp>
        <p:nvSpPr>
          <p:cNvPr id="99330" name="Content Placeholder 2"/>
          <p:cNvSpPr>
            <a:spLocks noGrp="1" noChangeArrowheads="1"/>
          </p:cNvSpPr>
          <p:nvPr>
            <p:ph idx="1"/>
          </p:nvPr>
        </p:nvSpPr>
        <p:spPr/>
        <p:txBody>
          <a:bodyPr/>
          <a:lstStyle/>
          <a:p>
            <a:r>
              <a:rPr lang="en-US" altLang="en-US" b="1" dirty="0">
                <a:solidFill>
                  <a:srgbClr val="3366FF"/>
                </a:solidFill>
              </a:rPr>
              <a:t>Hash function </a:t>
            </a:r>
            <a:r>
              <a:rPr lang="en-US" altLang="en-US" dirty="0"/>
              <a:t>can create a</a:t>
            </a:r>
            <a:r>
              <a:rPr lang="en-US" altLang="en-US" b="1" dirty="0">
                <a:solidFill>
                  <a:srgbClr val="3366FF"/>
                </a:solidFill>
              </a:rPr>
              <a:t> hash map</a:t>
            </a:r>
          </a:p>
          <a:p>
            <a:endParaRPr lang="en-US" altLang="en-US" b="1" i="1" dirty="0">
              <a:solidFill>
                <a:srgbClr val="3366FF"/>
              </a:solidFill>
            </a:endParaRPr>
          </a:p>
          <a:p>
            <a:endParaRPr lang="en-US" altLang="en-US" b="1" i="1" dirty="0">
              <a:solidFill>
                <a:srgbClr val="3366FF"/>
              </a:solidFill>
            </a:endParaRPr>
          </a:p>
          <a:p>
            <a:endParaRPr lang="en-US" altLang="en-US" b="1" i="1" dirty="0">
              <a:solidFill>
                <a:srgbClr val="3366FF"/>
              </a:solidFill>
            </a:endParaRPr>
          </a:p>
          <a:p>
            <a:endParaRPr lang="en-US" altLang="en-US" b="1" i="1" dirty="0">
              <a:solidFill>
                <a:srgbClr val="3366FF"/>
              </a:solidFill>
            </a:endParaRPr>
          </a:p>
          <a:p>
            <a:endParaRPr lang="en-US" altLang="en-US" b="1" i="1" dirty="0">
              <a:solidFill>
                <a:srgbClr val="3366FF"/>
              </a:solidFill>
            </a:endParaRPr>
          </a:p>
          <a:p>
            <a:r>
              <a:rPr lang="en-US" altLang="en-US" b="1" dirty="0">
                <a:solidFill>
                  <a:srgbClr val="3366FF"/>
                </a:solidFill>
              </a:rPr>
              <a:t>Bitmap</a:t>
            </a:r>
            <a:r>
              <a:rPr lang="en-US" altLang="en-US" dirty="0"/>
              <a:t> – string of </a:t>
            </a:r>
            <a:r>
              <a:rPr lang="en-US" altLang="en-US" i="1" dirty="0"/>
              <a:t>n</a:t>
            </a:r>
            <a:r>
              <a:rPr lang="en-US" altLang="en-US" dirty="0"/>
              <a:t> binary digits representing the status of </a:t>
            </a:r>
            <a:r>
              <a:rPr lang="en-US" altLang="en-US" i="1" dirty="0"/>
              <a:t>n</a:t>
            </a:r>
            <a:r>
              <a:rPr lang="en-US" altLang="en-US" dirty="0"/>
              <a:t> items</a:t>
            </a:r>
          </a:p>
          <a:p>
            <a:r>
              <a:rPr lang="en-US" altLang="en-US" dirty="0"/>
              <a:t>Linux data structures defined in </a:t>
            </a:r>
            <a:r>
              <a:rPr lang="en-US" altLang="en-US" b="1" i="1" dirty="0"/>
              <a:t>include</a:t>
            </a:r>
            <a:r>
              <a:rPr lang="en-US" altLang="en-US" dirty="0"/>
              <a:t> files </a:t>
            </a:r>
            <a:r>
              <a:rPr lang="en-US" altLang="en-US" dirty="0">
                <a:latin typeface="Courier New" panose="02070309020205020404" pitchFamily="49" charset="0"/>
                <a:cs typeface="Courier New" panose="02070309020205020404" pitchFamily="49" charset="0"/>
              </a:rPr>
              <a:t>&lt;</a:t>
            </a:r>
            <a:r>
              <a:rPr lang="en-US" altLang="en-US" dirty="0" err="1">
                <a:latin typeface="Courier New" panose="02070309020205020404" pitchFamily="49" charset="0"/>
                <a:cs typeface="Courier New" panose="02070309020205020404" pitchFamily="49" charset="0"/>
              </a:rPr>
              <a:t>linux</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list.h</a:t>
            </a:r>
            <a:r>
              <a:rPr lang="en-US" altLang="en-US" dirty="0">
                <a:latin typeface="Courier New" panose="02070309020205020404" pitchFamily="49" charset="0"/>
                <a:cs typeface="Courier New" panose="02070309020205020404" pitchFamily="49" charset="0"/>
              </a:rPr>
              <a:t>&gt;, &lt;</a:t>
            </a:r>
            <a:r>
              <a:rPr lang="en-US" altLang="en-US" dirty="0" err="1">
                <a:latin typeface="Courier New" panose="02070309020205020404" pitchFamily="49" charset="0"/>
                <a:cs typeface="Courier New" panose="02070309020205020404" pitchFamily="49" charset="0"/>
              </a:rPr>
              <a:t>linux</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kfifo.h</a:t>
            </a:r>
            <a:r>
              <a:rPr lang="en-US" altLang="en-US" dirty="0">
                <a:latin typeface="Courier New" panose="02070309020205020404" pitchFamily="49" charset="0"/>
                <a:cs typeface="Courier New" panose="02070309020205020404" pitchFamily="49" charset="0"/>
              </a:rPr>
              <a:t>&gt;, &lt;</a:t>
            </a:r>
            <a:r>
              <a:rPr lang="en-US" altLang="en-US" dirty="0" err="1">
                <a:latin typeface="Courier New" panose="02070309020205020404" pitchFamily="49" charset="0"/>
                <a:cs typeface="Courier New" panose="02070309020205020404" pitchFamily="49" charset="0"/>
              </a:rPr>
              <a:t>linux</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rbtree.h</a:t>
            </a:r>
            <a:r>
              <a:rPr lang="en-US" altLang="en-US" dirty="0">
                <a:latin typeface="Courier New" panose="02070309020205020404" pitchFamily="49" charset="0"/>
                <a:cs typeface="Courier New" panose="02070309020205020404" pitchFamily="49" charset="0"/>
              </a:rPr>
              <a:t>&gt;</a:t>
            </a:r>
          </a:p>
          <a:p>
            <a:endParaRPr lang="en-US" altLang="en-US" sz="3200" dirty="0"/>
          </a:p>
        </p:txBody>
      </p:sp>
      <p:pic>
        <p:nvPicPr>
          <p:cNvPr id="99331" name="Picture 3" descr="1_17.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8251" y="1879224"/>
            <a:ext cx="5920351" cy="225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167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6589" y="920451"/>
            <a:ext cx="10363200" cy="659269"/>
          </a:xfrm>
        </p:spPr>
        <p:txBody>
          <a:bodyPr/>
          <a:lstStyle/>
          <a:p>
            <a:pPr algn="ctr"/>
            <a:r>
              <a:rPr lang="en-US" altLang="zh-CN" sz="3200" dirty="0">
                <a:solidFill>
                  <a:srgbClr val="7030A0"/>
                </a:solidFill>
              </a:rPr>
              <a:t>1.10 Computing Environments(</a:t>
            </a:r>
            <a:r>
              <a:rPr lang="zh-CN" altLang="en-US" sz="3200" dirty="0">
                <a:solidFill>
                  <a:srgbClr val="7030A0"/>
                </a:solidFill>
              </a:rPr>
              <a:t>计算环境</a:t>
            </a:r>
            <a:r>
              <a:rPr lang="en-US" altLang="zh-CN" sz="3200" dirty="0">
                <a:solidFill>
                  <a:srgbClr val="7030A0"/>
                </a:solidFill>
              </a:rPr>
              <a:t>)</a:t>
            </a:r>
            <a:endParaRPr lang="zh-CN" altLang="en-US" sz="3200" dirty="0">
              <a:solidFill>
                <a:srgbClr val="7030A0"/>
              </a:solidFill>
            </a:endParaRPr>
          </a:p>
        </p:txBody>
      </p:sp>
      <p:sp>
        <p:nvSpPr>
          <p:cNvPr id="3" name="文本占位符 2"/>
          <p:cNvSpPr>
            <a:spLocks noGrp="1"/>
          </p:cNvSpPr>
          <p:nvPr>
            <p:ph type="body" idx="1"/>
          </p:nvPr>
        </p:nvSpPr>
        <p:spPr>
          <a:xfrm>
            <a:off x="752368" y="1997067"/>
            <a:ext cx="10691642" cy="3848963"/>
          </a:xfrm>
        </p:spPr>
        <p:txBody>
          <a:bodyPr/>
          <a:lstStyle/>
          <a:p>
            <a:pPr marL="342900" indent="-342900">
              <a:buFont typeface="Wingdings" panose="05000000000000000000" pitchFamily="2" charset="2"/>
              <a:buChar char="n"/>
            </a:pPr>
            <a:r>
              <a:rPr lang="en-US" altLang="zh-CN" sz="2400" dirty="0">
                <a:latin typeface="Helvetica" pitchFamily="34" charset="0"/>
                <a:cs typeface="Helvetica" pitchFamily="34" charset="0"/>
              </a:rPr>
              <a:t>Traditional</a:t>
            </a:r>
            <a:r>
              <a:rPr lang="zh-CN" altLang="en-US" sz="2400" dirty="0">
                <a:latin typeface="Helvetica" pitchFamily="34" charset="0"/>
                <a:cs typeface="Helvetica" pitchFamily="34" charset="0"/>
              </a:rPr>
              <a:t>（传统计算）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latin typeface="Helvetica" pitchFamily="34" charset="0"/>
                <a:cs typeface="Helvetica" pitchFamily="34" charset="0"/>
              </a:rPr>
              <a:t>Mobile       </a:t>
            </a:r>
            <a:r>
              <a:rPr lang="zh-CN" altLang="en-US" sz="2400" dirty="0">
                <a:latin typeface="Helvetica" pitchFamily="34" charset="0"/>
                <a:cs typeface="Helvetica" pitchFamily="34" charset="0"/>
              </a:rPr>
              <a:t>（移动计算）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latin typeface="Helvetica" pitchFamily="34" charset="0"/>
                <a:cs typeface="Helvetica" pitchFamily="34" charset="0"/>
              </a:rPr>
              <a:t>Client-Server</a:t>
            </a:r>
            <a:r>
              <a:rPr lang="zh-CN" altLang="en-US" sz="2400" dirty="0">
                <a:latin typeface="Helvetica" pitchFamily="34" charset="0"/>
                <a:cs typeface="Helvetica" pitchFamily="34" charset="0"/>
              </a:rPr>
              <a:t>（客户机</a:t>
            </a:r>
            <a:r>
              <a:rPr lang="en-US" altLang="zh-CN" sz="2400" dirty="0">
                <a:latin typeface="Helvetica" pitchFamily="34" charset="0"/>
                <a:cs typeface="Helvetica" pitchFamily="34" charset="0"/>
              </a:rPr>
              <a:t>-</a:t>
            </a:r>
            <a:r>
              <a:rPr lang="zh-CN" altLang="en-US" sz="2400" dirty="0">
                <a:latin typeface="Helvetica" pitchFamily="34" charset="0"/>
                <a:cs typeface="Helvetica" pitchFamily="34" charset="0"/>
              </a:rPr>
              <a:t>服务器计算）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latin typeface="Helvetica" pitchFamily="34" charset="0"/>
                <a:cs typeface="Helvetica" pitchFamily="34" charset="0"/>
              </a:rPr>
              <a:t>Peer-to-Peer</a:t>
            </a:r>
            <a:r>
              <a:rPr lang="zh-CN" altLang="en-US" sz="2400" dirty="0">
                <a:latin typeface="Helvetica" pitchFamily="34" charset="0"/>
                <a:cs typeface="Helvetica" pitchFamily="34" charset="0"/>
              </a:rPr>
              <a:t>（点对点计算）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a:solidFill>
                  <a:srgbClr val="0000CC"/>
                </a:solidFill>
                <a:latin typeface="Helvetica" pitchFamily="34" charset="0"/>
                <a:cs typeface="Helvetica" pitchFamily="34" charset="0"/>
              </a:rPr>
              <a:t>Cloud </a:t>
            </a:r>
            <a:r>
              <a:rPr lang="en-US" altLang="zh-CN" sz="2400" dirty="0">
                <a:solidFill>
                  <a:srgbClr val="0000CC"/>
                </a:solidFill>
                <a:latin typeface="Helvetica" pitchFamily="34" charset="0"/>
                <a:cs typeface="Helvetica" pitchFamily="34" charset="0"/>
              </a:rPr>
              <a:t>Computing</a:t>
            </a:r>
            <a:r>
              <a:rPr lang="zh-CN" altLang="en-US" sz="2400" dirty="0">
                <a:solidFill>
                  <a:srgbClr val="0000CC"/>
                </a:solidFill>
                <a:latin typeface="Helvetica" pitchFamily="34" charset="0"/>
                <a:cs typeface="Helvetica" pitchFamily="34" charset="0"/>
              </a:rPr>
              <a:t>（云计算）</a:t>
            </a:r>
            <a:endParaRPr lang="en-US" altLang="zh-CN" sz="2400" dirty="0">
              <a:solidFill>
                <a:srgbClr val="0000CC"/>
              </a:solidFill>
              <a:latin typeface="Helvetica" pitchFamily="34" charset="0"/>
              <a:cs typeface="Helvetica" pitchFamily="34" charset="0"/>
            </a:endParaRPr>
          </a:p>
          <a:p>
            <a:pPr marL="342900" indent="-342900">
              <a:buFont typeface="Wingdings" panose="05000000000000000000" pitchFamily="2" charset="2"/>
              <a:buChar char="n"/>
            </a:pPr>
            <a:r>
              <a:rPr lang="en-US" altLang="en-US" sz="2400" dirty="0"/>
              <a:t>Real-Time Embedded Systems(</a:t>
            </a:r>
            <a:r>
              <a:rPr lang="zh-CN" altLang="en-US" sz="2400" dirty="0"/>
              <a:t>实时嵌入式系统</a:t>
            </a:r>
            <a:r>
              <a:rPr lang="en-US" altLang="en-US" sz="2400" dirty="0"/>
              <a:t>)</a:t>
            </a:r>
          </a:p>
          <a:p>
            <a:pPr marL="342900" indent="-342900">
              <a:buFont typeface="Wingdings" panose="05000000000000000000" pitchFamily="2" charset="2"/>
              <a:buChar char="n"/>
            </a:pPr>
            <a:r>
              <a:rPr lang="zh-CN" altLang="en-US" sz="2400" dirty="0">
                <a:solidFill>
                  <a:srgbClr val="0000CC"/>
                </a:solidFill>
                <a:latin typeface="Helvetica" pitchFamily="34" charset="0"/>
                <a:cs typeface="Helvetica" pitchFamily="34" charset="0"/>
              </a:rPr>
              <a:t>国内操作系统现状</a:t>
            </a:r>
            <a:endParaRPr lang="en-US" altLang="zh-CN" sz="2400" dirty="0">
              <a:solidFill>
                <a:srgbClr val="0000CC"/>
              </a:solidFill>
              <a:latin typeface="Helvetica" pitchFamily="34" charset="0"/>
              <a:cs typeface="Helvetica" pitchFamily="34" charset="0"/>
            </a:endParaRPr>
          </a:p>
        </p:txBody>
      </p:sp>
    </p:spTree>
    <p:extLst>
      <p:ext uri="{BB962C8B-B14F-4D97-AF65-F5344CB8AC3E}">
        <p14:creationId xmlns:p14="http://schemas.microsoft.com/office/powerpoint/2010/main" val="3031629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zh-CN" altLang="en-US" sz="2800" dirty="0">
                <a:solidFill>
                  <a:srgbClr val="FF0000"/>
                </a:solidFill>
              </a:rPr>
              <a:t>一、</a:t>
            </a:r>
            <a:r>
              <a:rPr lang="en-US" altLang="zh-CN" sz="2800" dirty="0">
                <a:solidFill>
                  <a:srgbClr val="FF0000"/>
                </a:solidFill>
              </a:rPr>
              <a:t>Traditional</a:t>
            </a:r>
          </a:p>
        </p:txBody>
      </p:sp>
      <p:sp>
        <p:nvSpPr>
          <p:cNvPr id="79875" name="Content Placeholder 2"/>
          <p:cNvSpPr>
            <a:spLocks noGrp="1"/>
          </p:cNvSpPr>
          <p:nvPr>
            <p:ph idx="1"/>
          </p:nvPr>
        </p:nvSpPr>
        <p:spPr/>
        <p:txBody>
          <a:bodyPr/>
          <a:lstStyle/>
          <a:p>
            <a:r>
              <a:rPr lang="en-US" altLang="zh-CN" sz="2400" b="0" dirty="0">
                <a:latin typeface="Arial" pitchFamily="34" charset="0"/>
              </a:rPr>
              <a:t>Stand-alone general purpose machines</a:t>
            </a:r>
          </a:p>
          <a:p>
            <a:r>
              <a:rPr lang="en-US" altLang="zh-CN" sz="2400" b="0" dirty="0">
                <a:latin typeface="Arial" pitchFamily="34" charset="0"/>
              </a:rPr>
              <a:t>But blurred as most systems interconnect with others (i.e. the Internet)</a:t>
            </a:r>
          </a:p>
          <a:p>
            <a:r>
              <a:rPr lang="en-US" altLang="zh-CN" sz="2400" b="0" dirty="0">
                <a:solidFill>
                  <a:srgbClr val="3366FF"/>
                </a:solidFill>
                <a:latin typeface="Arial" pitchFamily="34" charset="0"/>
              </a:rPr>
              <a:t>Portals</a:t>
            </a:r>
            <a:r>
              <a:rPr lang="en-US" altLang="zh-CN" sz="2400" b="0" dirty="0">
                <a:latin typeface="Arial" pitchFamily="34" charset="0"/>
              </a:rPr>
              <a:t> provide web access to internal systems</a:t>
            </a:r>
          </a:p>
          <a:p>
            <a:r>
              <a:rPr lang="en-US" altLang="zh-CN" sz="2400" b="0" dirty="0">
                <a:solidFill>
                  <a:srgbClr val="3366FF"/>
                </a:solidFill>
                <a:latin typeface="Arial" pitchFamily="34" charset="0"/>
              </a:rPr>
              <a:t>Network computers </a:t>
            </a:r>
            <a:r>
              <a:rPr lang="en-US" altLang="zh-CN" sz="2400" b="0" dirty="0">
                <a:latin typeface="Arial" pitchFamily="34" charset="0"/>
              </a:rPr>
              <a:t>(</a:t>
            </a:r>
            <a:r>
              <a:rPr lang="en-US" altLang="zh-CN" sz="2400" b="0" dirty="0">
                <a:solidFill>
                  <a:srgbClr val="3366FF"/>
                </a:solidFill>
                <a:latin typeface="Arial" pitchFamily="34" charset="0"/>
              </a:rPr>
              <a:t>thin clients</a:t>
            </a:r>
            <a:r>
              <a:rPr lang="en-US" altLang="zh-CN" sz="2400" b="0" dirty="0">
                <a:latin typeface="Arial" pitchFamily="34" charset="0"/>
              </a:rPr>
              <a:t>) are like Web terminals</a:t>
            </a:r>
          </a:p>
          <a:p>
            <a:r>
              <a:rPr lang="en-US" altLang="zh-CN" sz="2400" b="0" dirty="0">
                <a:latin typeface="Arial" pitchFamily="34" charset="0"/>
              </a:rPr>
              <a:t>Mobile computers interconnect via </a:t>
            </a:r>
            <a:r>
              <a:rPr lang="en-US" altLang="zh-CN" sz="2400" b="0" dirty="0">
                <a:solidFill>
                  <a:srgbClr val="3366FF"/>
                </a:solidFill>
                <a:latin typeface="Arial" pitchFamily="34" charset="0"/>
              </a:rPr>
              <a:t>wireless networks</a:t>
            </a:r>
          </a:p>
          <a:p>
            <a:r>
              <a:rPr lang="en-US" altLang="zh-CN" sz="2400" b="0" dirty="0">
                <a:latin typeface="Arial" pitchFamily="34" charset="0"/>
              </a:rPr>
              <a:t>Networking becoming ubiquitous – even home systems use </a:t>
            </a:r>
            <a:r>
              <a:rPr lang="en-US" altLang="zh-CN" sz="2400" b="0" dirty="0">
                <a:solidFill>
                  <a:srgbClr val="3366FF"/>
                </a:solidFill>
                <a:latin typeface="Arial" pitchFamily="34" charset="0"/>
              </a:rPr>
              <a:t>firewalls</a:t>
            </a:r>
            <a:r>
              <a:rPr lang="en-US" altLang="zh-CN" sz="2400" b="0" dirty="0">
                <a:latin typeface="Arial" pitchFamily="34" charset="0"/>
              </a:rPr>
              <a:t> to protect home computers from Internet attacks</a:t>
            </a:r>
          </a:p>
        </p:txBody>
      </p:sp>
    </p:spTree>
    <p:extLst>
      <p:ext uri="{BB962C8B-B14F-4D97-AF65-F5344CB8AC3E}">
        <p14:creationId xmlns:p14="http://schemas.microsoft.com/office/powerpoint/2010/main" val="33209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a:solidFill>
                  <a:srgbClr val="FF3300"/>
                </a:solidFill>
              </a:rPr>
              <a:t>Chapter 1: Introduction</a:t>
            </a:r>
          </a:p>
        </p:txBody>
      </p:sp>
      <p:sp>
        <p:nvSpPr>
          <p:cNvPr id="5123" name="Rectangle 3"/>
          <p:cNvSpPr>
            <a:spLocks noGrp="1" noChangeArrowheads="1"/>
          </p:cNvSpPr>
          <p:nvPr>
            <p:ph idx="1"/>
          </p:nvPr>
        </p:nvSpPr>
        <p:spPr>
          <a:xfrm>
            <a:off x="1371600" y="1246741"/>
            <a:ext cx="10210800" cy="4530725"/>
          </a:xfrm>
        </p:spPr>
        <p:txBody>
          <a:bodyPr/>
          <a:lstStyle/>
          <a:p>
            <a:pPr marL="0" indent="0" eaLnBrk="1" hangingPunct="1">
              <a:buNone/>
            </a:pPr>
            <a:r>
              <a:rPr lang="en-US" altLang="zh-CN" sz="1800" dirty="0">
                <a:latin typeface="Arial" pitchFamily="34" charset="0"/>
                <a:ea typeface="宋体" pitchFamily="2" charset="-122"/>
              </a:rPr>
              <a:t>1.1 What Operating Systems Do </a:t>
            </a:r>
          </a:p>
          <a:p>
            <a:pPr marL="0" indent="0" eaLnBrk="1" hangingPunct="1">
              <a:buNone/>
            </a:pPr>
            <a:r>
              <a:rPr lang="en-US" altLang="zh-CN" sz="1800" dirty="0">
                <a:latin typeface="Arial" pitchFamily="34" charset="0"/>
                <a:ea typeface="宋体" pitchFamily="2" charset="-122"/>
              </a:rPr>
              <a:t>1.2 Computer-System Organization </a:t>
            </a:r>
          </a:p>
          <a:p>
            <a:pPr marL="0" indent="0" eaLnBrk="1" hangingPunct="1">
              <a:buNone/>
            </a:pPr>
            <a:r>
              <a:rPr lang="en-US" altLang="zh-CN" sz="1800" dirty="0">
                <a:latin typeface="Arial" pitchFamily="34" charset="0"/>
                <a:ea typeface="宋体" pitchFamily="2" charset="-122"/>
              </a:rPr>
              <a:t>1.3 Computer-System Architecture </a:t>
            </a:r>
          </a:p>
          <a:p>
            <a:pPr marL="0" indent="0" eaLnBrk="1" hangingPunct="1">
              <a:buNone/>
            </a:pPr>
            <a:r>
              <a:rPr lang="en-US" altLang="zh-CN" sz="1800" dirty="0">
                <a:latin typeface="Arial" pitchFamily="34" charset="0"/>
                <a:ea typeface="宋体" pitchFamily="2" charset="-122"/>
              </a:rPr>
              <a:t>1.4 Operating-System Operations </a:t>
            </a:r>
          </a:p>
          <a:p>
            <a:pPr marL="0" indent="0" eaLnBrk="1" hangingPunct="1">
              <a:buNone/>
            </a:pPr>
            <a:r>
              <a:rPr lang="en-US" altLang="zh-CN" sz="1800" dirty="0">
                <a:latin typeface="Arial" pitchFamily="34" charset="0"/>
                <a:ea typeface="宋体" pitchFamily="2" charset="-122"/>
              </a:rPr>
              <a:t>1.5 Resource Management </a:t>
            </a:r>
          </a:p>
          <a:p>
            <a:pPr marL="0" indent="0" eaLnBrk="1" hangingPunct="1">
              <a:buNone/>
            </a:pPr>
            <a:r>
              <a:rPr lang="en-US" altLang="zh-CN" sz="1800" dirty="0">
                <a:latin typeface="Arial" pitchFamily="34" charset="0"/>
                <a:ea typeface="宋体" pitchFamily="2" charset="-122"/>
              </a:rPr>
              <a:t>1.6 Security and Protection </a:t>
            </a:r>
          </a:p>
          <a:p>
            <a:pPr marL="0" indent="0" eaLnBrk="1" hangingPunct="1">
              <a:buNone/>
            </a:pPr>
            <a:r>
              <a:rPr lang="en-US" altLang="zh-CN" sz="1800" dirty="0">
                <a:latin typeface="Arial" pitchFamily="34" charset="0"/>
                <a:ea typeface="宋体" pitchFamily="2" charset="-122"/>
              </a:rPr>
              <a:t>1.7 Virtualization </a:t>
            </a:r>
          </a:p>
          <a:p>
            <a:pPr marL="0" indent="0">
              <a:buNone/>
            </a:pPr>
            <a:r>
              <a:rPr lang="en-US" altLang="zh-CN" sz="1800" dirty="0">
                <a:latin typeface="Arial" pitchFamily="34" charset="0"/>
                <a:ea typeface="宋体" pitchFamily="2" charset="-122"/>
              </a:rPr>
              <a:t>1.8 Distributed Systems </a:t>
            </a:r>
          </a:p>
          <a:p>
            <a:pPr marL="0" indent="0">
              <a:buNone/>
            </a:pPr>
            <a:r>
              <a:rPr lang="en-US" altLang="zh-CN" sz="1800" dirty="0">
                <a:latin typeface="Arial" pitchFamily="34" charset="0"/>
                <a:ea typeface="宋体" pitchFamily="2" charset="-122"/>
              </a:rPr>
              <a:t>1.9 Kernel Data Structures </a:t>
            </a:r>
          </a:p>
          <a:p>
            <a:pPr marL="0" indent="0">
              <a:buNone/>
            </a:pPr>
            <a:r>
              <a:rPr lang="en-US" altLang="zh-CN" sz="1800" dirty="0">
                <a:latin typeface="Arial" pitchFamily="34" charset="0"/>
                <a:ea typeface="宋体" pitchFamily="2" charset="-122"/>
              </a:rPr>
              <a:t>1.10 Computing Environments </a:t>
            </a:r>
          </a:p>
          <a:p>
            <a:pPr marL="0" indent="0">
              <a:buNone/>
            </a:pPr>
            <a:r>
              <a:rPr lang="en-US" altLang="zh-CN" sz="1800" dirty="0">
                <a:latin typeface="Arial" pitchFamily="34" charset="0"/>
                <a:ea typeface="宋体" pitchFamily="2" charset="-122"/>
              </a:rPr>
              <a:t>1.11 Free and Open-Source Operating</a:t>
            </a:r>
          </a:p>
          <a:p>
            <a:pPr eaLnBrk="1" hangingPunct="1"/>
            <a:endParaRPr lang="en-US" altLang="zh-CN" sz="1800" dirty="0">
              <a:latin typeface="Arial" pitchFamily="34" charset="0"/>
              <a:ea typeface="宋体" pitchFamily="2" charset="-122"/>
            </a:endParaRPr>
          </a:p>
        </p:txBody>
      </p:sp>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dirty="0">
                <a:solidFill>
                  <a:srgbClr val="FF0000"/>
                </a:solidFill>
              </a:rPr>
              <a:t>1. Mainframe Systems</a:t>
            </a:r>
            <a:r>
              <a:rPr lang="zh-CN" altLang="en-US" sz="2000" dirty="0">
                <a:solidFill>
                  <a:srgbClr val="FF0000"/>
                </a:solidFill>
              </a:rPr>
              <a:t>大型机系统</a:t>
            </a:r>
            <a:endParaRPr lang="zh-CN" altLang="zh-CN" sz="2400" b="0" dirty="0">
              <a:solidFill>
                <a:srgbClr val="FF0000"/>
              </a:solidFill>
            </a:endParaRPr>
          </a:p>
        </p:txBody>
      </p:sp>
      <p:sp>
        <p:nvSpPr>
          <p:cNvPr id="38915" name="Rectangle 3"/>
          <p:cNvSpPr>
            <a:spLocks noGrp="1" noChangeArrowheads="1"/>
          </p:cNvSpPr>
          <p:nvPr>
            <p:ph idx="1"/>
          </p:nvPr>
        </p:nvSpPr>
        <p:spPr/>
        <p:txBody>
          <a:bodyPr/>
          <a:lstStyle/>
          <a:p>
            <a:pPr eaLnBrk="1" hangingPunct="1">
              <a:lnSpc>
                <a:spcPct val="90000"/>
              </a:lnSpc>
            </a:pPr>
            <a:r>
              <a:rPr lang="zh-CN" altLang="en-US" dirty="0">
                <a:solidFill>
                  <a:srgbClr val="0000CC"/>
                </a:solidFill>
                <a:latin typeface="楷体" pitchFamily="49" charset="-122"/>
              </a:rPr>
              <a:t>大型机（主机）的操作系统有：批处理系统、分时系统</a:t>
            </a:r>
          </a:p>
          <a:p>
            <a:pPr eaLnBrk="1" hangingPunct="1">
              <a:lnSpc>
                <a:spcPct val="90000"/>
              </a:lnSpc>
            </a:pPr>
            <a:r>
              <a:rPr kumimoji="0" lang="en-US" altLang="zh-CN" dirty="0">
                <a:solidFill>
                  <a:schemeClr val="tx2"/>
                </a:solidFill>
                <a:latin typeface="楷体" pitchFamily="49" charset="-122"/>
                <a:sym typeface="Symbol" pitchFamily="18" charset="2"/>
              </a:rPr>
              <a:t> </a:t>
            </a:r>
            <a:r>
              <a:rPr kumimoji="0" lang="en-US" altLang="zh-CN" sz="2800" dirty="0">
                <a:solidFill>
                  <a:srgbClr val="FF3300"/>
                </a:solidFill>
                <a:latin typeface="楷体" pitchFamily="49" charset="-122"/>
                <a:sym typeface="Symbol" pitchFamily="18" charset="2"/>
              </a:rPr>
              <a:t>Batch System</a:t>
            </a:r>
            <a:r>
              <a:rPr kumimoji="0" lang="zh-CN" altLang="en-US" sz="2800" dirty="0">
                <a:solidFill>
                  <a:srgbClr val="FF3300"/>
                </a:solidFill>
                <a:latin typeface="楷体" pitchFamily="49" charset="-122"/>
                <a:sym typeface="Symbol" pitchFamily="18" charset="2"/>
              </a:rPr>
              <a:t>批</a:t>
            </a:r>
            <a:r>
              <a:rPr lang="zh-CN" altLang="en-US" sz="2800" dirty="0">
                <a:solidFill>
                  <a:srgbClr val="FF3300"/>
                </a:solidFill>
                <a:latin typeface="楷体" pitchFamily="49" charset="-122"/>
                <a:sym typeface="Symbol" pitchFamily="18" charset="2"/>
              </a:rPr>
              <a:t>处理系统</a:t>
            </a:r>
            <a:endParaRPr lang="en-US" altLang="zh-CN" sz="2800" dirty="0">
              <a:solidFill>
                <a:srgbClr val="FF3300"/>
              </a:solidFill>
              <a:latin typeface="楷体" pitchFamily="49" charset="-122"/>
              <a:sym typeface="Symbol" pitchFamily="18" charset="2"/>
            </a:endParaRPr>
          </a:p>
          <a:p>
            <a:pPr lvl="1" eaLnBrk="1" hangingPunct="1">
              <a:lnSpc>
                <a:spcPct val="90000"/>
              </a:lnSpc>
            </a:pPr>
            <a:r>
              <a:rPr lang="zh-CN" altLang="en-US" dirty="0">
                <a:latin typeface="楷体" pitchFamily="49" charset="-122"/>
                <a:sym typeface="Symbol" pitchFamily="18" charset="2"/>
              </a:rPr>
              <a:t>单道批处理系统</a:t>
            </a:r>
            <a:endParaRPr lang="en-US" altLang="zh-CN" dirty="0">
              <a:latin typeface="楷体" pitchFamily="49" charset="-122"/>
              <a:sym typeface="Symbol" pitchFamily="18" charset="2"/>
            </a:endParaRPr>
          </a:p>
          <a:p>
            <a:pPr lvl="1" eaLnBrk="1" hangingPunct="1">
              <a:lnSpc>
                <a:spcPct val="90000"/>
              </a:lnSpc>
            </a:pPr>
            <a:r>
              <a:rPr lang="zh-CN" altLang="en-US" dirty="0">
                <a:latin typeface="楷体" pitchFamily="49" charset="-122"/>
                <a:sym typeface="Symbol" pitchFamily="18" charset="2"/>
              </a:rPr>
              <a:t>多道批处理系统</a:t>
            </a:r>
          </a:p>
        </p:txBody>
      </p:sp>
      <p:pic>
        <p:nvPicPr>
          <p:cNvPr id="389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8365" t="1007" r="28203" b="806"/>
          <a:stretch>
            <a:fillRect/>
          </a:stretch>
        </p:blipFill>
        <p:spPr bwMode="auto">
          <a:xfrm>
            <a:off x="7054851" y="2046288"/>
            <a:ext cx="1997075" cy="3611562"/>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383999"/>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zh-CN" sz="2800">
                <a:solidFill>
                  <a:srgbClr val="FF0000"/>
                </a:solidFill>
              </a:rPr>
              <a:t> </a:t>
            </a:r>
            <a:r>
              <a:rPr lang="zh-CN" altLang="zh-CN">
                <a:solidFill>
                  <a:srgbClr val="FF0000"/>
                </a:solidFill>
              </a:rPr>
              <a:t> </a:t>
            </a:r>
            <a:r>
              <a:rPr lang="en-US" altLang="zh-CN">
                <a:solidFill>
                  <a:srgbClr val="FF0000"/>
                </a:solidFill>
              </a:rPr>
              <a:t>Multiprogrammed  Systems</a:t>
            </a:r>
            <a:endParaRPr lang="zh-CN" altLang="zh-CN" sz="2400">
              <a:solidFill>
                <a:srgbClr val="FF0000"/>
              </a:solidFill>
              <a:ea typeface="楷体_GB2312" pitchFamily="49" charset="-122"/>
            </a:endParaRPr>
          </a:p>
        </p:txBody>
      </p:sp>
      <p:sp>
        <p:nvSpPr>
          <p:cNvPr id="39939" name="内容占位符 1"/>
          <p:cNvSpPr>
            <a:spLocks noGrp="1"/>
          </p:cNvSpPr>
          <p:nvPr>
            <p:ph idx="1"/>
          </p:nvPr>
        </p:nvSpPr>
        <p:spPr/>
        <p:txBody>
          <a:bodyPr/>
          <a:lstStyle/>
          <a:p>
            <a:pPr>
              <a:buClr>
                <a:schemeClr val="tx2"/>
              </a:buClr>
              <a:buFont typeface="Wingdings" pitchFamily="2" charset="2"/>
              <a:buChar char="n"/>
            </a:pPr>
            <a:r>
              <a:rPr lang="en-US" altLang="zh-CN" sz="2400" dirty="0">
                <a:solidFill>
                  <a:srgbClr val="FF3300"/>
                </a:solidFill>
                <a:latin typeface="Arial" pitchFamily="34" charset="0"/>
                <a:ea typeface="宋体" pitchFamily="2" charset="-122"/>
              </a:rPr>
              <a:t>Multiprogramming</a:t>
            </a:r>
            <a:r>
              <a:rPr lang="zh-CN" altLang="en-US" sz="2400" dirty="0">
                <a:solidFill>
                  <a:srgbClr val="FF3300"/>
                </a:solidFill>
                <a:latin typeface="Arial" pitchFamily="34" charset="0"/>
                <a:ea typeface="宋体" pitchFamily="2" charset="-122"/>
              </a:rPr>
              <a:t>（多道程序）</a:t>
            </a:r>
            <a:r>
              <a:rPr lang="en-US" altLang="zh-CN" sz="2400" dirty="0">
                <a:latin typeface="Arial" pitchFamily="34" charset="0"/>
                <a:ea typeface="宋体" pitchFamily="2" charset="-122"/>
              </a:rPr>
              <a:t> </a:t>
            </a:r>
          </a:p>
          <a:p>
            <a:pPr lvl="1">
              <a:buClr>
                <a:schemeClr val="tx2"/>
              </a:buClr>
              <a:buFont typeface="Wingdings" pitchFamily="2" charset="2"/>
              <a:buChar char="n"/>
            </a:pPr>
            <a:r>
              <a:rPr lang="en-US" altLang="zh-CN" dirty="0">
                <a:latin typeface="Arial" pitchFamily="34" charset="0"/>
                <a:ea typeface="宋体" pitchFamily="2" charset="-122"/>
              </a:rPr>
              <a:t>Several jobs are kept in main memory at the same time, and the CPU is multiplexed among them</a:t>
            </a:r>
            <a:r>
              <a:rPr lang="en-US" altLang="zh-CN" sz="2000" dirty="0">
                <a:latin typeface="Arial" pitchFamily="34" charset="0"/>
                <a:ea typeface="宋体" pitchFamily="2" charset="-122"/>
              </a:rPr>
              <a:t>.</a:t>
            </a:r>
            <a:endParaRPr lang="zh-CN" altLang="zh-CN" sz="2000" dirty="0">
              <a:latin typeface="Arial" pitchFamily="34" charset="0"/>
              <a:ea typeface="宋体" pitchFamily="2" charset="-122"/>
            </a:endParaRP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l="25421" t="934" r="25233" b="934"/>
          <a:stretch>
            <a:fillRect/>
          </a:stretch>
        </p:blipFill>
        <p:spPr bwMode="auto">
          <a:xfrm>
            <a:off x="4891088" y="2679701"/>
            <a:ext cx="2743200" cy="37369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1" name="AutoShape 4"/>
          <p:cNvSpPr>
            <a:spLocks noChangeArrowheads="1"/>
          </p:cNvSpPr>
          <p:nvPr/>
        </p:nvSpPr>
        <p:spPr bwMode="auto">
          <a:xfrm>
            <a:off x="7300914" y="1111250"/>
            <a:ext cx="1292225" cy="508000"/>
          </a:xfrm>
          <a:prstGeom prst="wedgeRoundRectCallout">
            <a:avLst>
              <a:gd name="adj1" fmla="val -43750"/>
              <a:gd name="adj2" fmla="val 70000"/>
              <a:gd name="adj3" fmla="val 16667"/>
            </a:avLst>
          </a:prstGeom>
          <a:solidFill>
            <a:schemeClr val="accent1"/>
          </a:solidFill>
          <a:ln w="9525">
            <a:solidFill>
              <a:schemeClr val="tx1"/>
            </a:solidFill>
            <a:miter lim="800000"/>
            <a:headEnd/>
            <a:tailEnd/>
          </a:ln>
        </p:spPr>
        <p:txBody>
          <a:bodyPr/>
          <a:lstStyle/>
          <a:p>
            <a:pPr algn="ctr"/>
            <a:r>
              <a:rPr lang="zh-CN" altLang="en-US" b="1">
                <a:solidFill>
                  <a:srgbClr val="0000CC"/>
                </a:solidFill>
                <a:ea typeface="楷体_GB2312" pitchFamily="49" charset="-122"/>
              </a:rPr>
              <a:t>重要概念</a:t>
            </a:r>
          </a:p>
        </p:txBody>
      </p:sp>
    </p:spTree>
    <p:extLst>
      <p:ext uri="{BB962C8B-B14F-4D97-AF65-F5344CB8AC3E}">
        <p14:creationId xmlns:p14="http://schemas.microsoft.com/office/powerpoint/2010/main" val="3012652023"/>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solidFill>
                  <a:srgbClr val="FF0000"/>
                </a:solidFill>
              </a:rPr>
              <a:t>2. Time-Sharing Systems</a:t>
            </a:r>
            <a:r>
              <a:rPr lang="zh-CN" altLang="en-US" dirty="0">
                <a:solidFill>
                  <a:srgbClr val="FF3300"/>
                </a:solidFill>
              </a:rPr>
              <a:t>分时系统</a:t>
            </a:r>
          </a:p>
        </p:txBody>
      </p:sp>
      <p:sp>
        <p:nvSpPr>
          <p:cNvPr id="40963"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Timesharing (multitasking,</a:t>
            </a:r>
            <a:r>
              <a:rPr lang="zh-CN" altLang="en-US" sz="2400" dirty="0">
                <a:solidFill>
                  <a:srgbClr val="FF3300"/>
                </a:solidFill>
                <a:latin typeface="Arial" pitchFamily="34" charset="0"/>
                <a:ea typeface="宋体" pitchFamily="2" charset="-122"/>
              </a:rPr>
              <a:t>多任务</a:t>
            </a:r>
            <a:r>
              <a:rPr lang="en-US" altLang="zh-CN" sz="2400" dirty="0">
                <a:solidFill>
                  <a:srgbClr val="FF3300"/>
                </a:solidFill>
                <a:latin typeface="Arial" pitchFamily="34" charset="0"/>
                <a:ea typeface="宋体" pitchFamily="2" charset="-122"/>
              </a:rPr>
              <a:t>)</a:t>
            </a:r>
            <a:r>
              <a:rPr lang="en-US" altLang="zh-CN" sz="2400" dirty="0">
                <a:latin typeface="Arial" pitchFamily="34" charset="0"/>
                <a:ea typeface="宋体" pitchFamily="2" charset="-122"/>
              </a:rPr>
              <a:t> is logical extension in which CPU switches jobs so frequently that users can interact with each job while it is running, creating interactive computing</a:t>
            </a:r>
          </a:p>
          <a:p>
            <a:pPr eaLnBrk="1" hangingPunct="1"/>
            <a:r>
              <a:rPr lang="zh-CN" altLang="en-US" sz="2400" b="1" dirty="0">
                <a:latin typeface="楷体" pitchFamily="49" charset="-122"/>
              </a:rPr>
              <a:t>所谓</a:t>
            </a:r>
            <a:r>
              <a:rPr lang="zh-CN" altLang="en-US" sz="2400" b="1" dirty="0">
                <a:solidFill>
                  <a:srgbClr val="FF0000"/>
                </a:solidFill>
                <a:latin typeface="楷体" pitchFamily="49" charset="-122"/>
              </a:rPr>
              <a:t>分时</a:t>
            </a:r>
            <a:r>
              <a:rPr lang="zh-CN" altLang="en-US" sz="2400" b="1" dirty="0">
                <a:latin typeface="楷体" pitchFamily="49" charset="-122"/>
              </a:rPr>
              <a:t>是指多个用户分时共享使用同一台计算机</a:t>
            </a:r>
            <a:r>
              <a:rPr lang="zh-CN" altLang="en-US" sz="2400" dirty="0">
                <a:latin typeface="楷体" pitchFamily="49" charset="-122"/>
              </a:rPr>
              <a:t>，也就是说把计算机的系统资源（尤其是</a:t>
            </a:r>
            <a:r>
              <a:rPr lang="en-US" altLang="zh-CN" sz="2400" dirty="0">
                <a:latin typeface="楷体" pitchFamily="49" charset="-122"/>
              </a:rPr>
              <a:t>CPU</a:t>
            </a:r>
            <a:r>
              <a:rPr lang="zh-CN" altLang="en-US" sz="2400" dirty="0">
                <a:latin typeface="楷体" pitchFamily="49" charset="-122"/>
              </a:rPr>
              <a:t>时间）进行时间上分割，即将整个工作时间分成一个个的时间片，每个时间片分给一个用户使用，这样将</a:t>
            </a:r>
            <a:r>
              <a:rPr lang="en-US" altLang="zh-CN" sz="2400" dirty="0">
                <a:latin typeface="楷体" pitchFamily="49" charset="-122"/>
              </a:rPr>
              <a:t>CPU</a:t>
            </a:r>
            <a:r>
              <a:rPr lang="zh-CN" altLang="en-US" sz="2400" dirty="0">
                <a:latin typeface="楷体" pitchFamily="49" charset="-122"/>
              </a:rPr>
              <a:t>工作时间分别提供给多个用户使用，每个用户依次地轮流且使用一个时间片。</a:t>
            </a:r>
            <a:endParaRPr lang="en-US" altLang="zh-CN" sz="2400" dirty="0">
              <a:latin typeface="楷体" pitchFamily="49" charset="-122"/>
            </a:endParaRPr>
          </a:p>
          <a:p>
            <a:pPr eaLnBrk="1" hangingPunct="1"/>
            <a:r>
              <a:rPr lang="zh-CN" altLang="en-US" sz="2400" dirty="0">
                <a:latin typeface="Arial" pitchFamily="34" charset="0"/>
              </a:rPr>
              <a:t>1961年11月</a:t>
            </a:r>
            <a:r>
              <a:rPr lang="en-US" altLang="zh-CN" sz="2400" dirty="0">
                <a:latin typeface="Arial" pitchFamily="34" charset="0"/>
              </a:rPr>
              <a:t>MIT</a:t>
            </a:r>
            <a:r>
              <a:rPr lang="zh-CN" altLang="en-US" sz="2400" dirty="0">
                <a:latin typeface="Arial" pitchFamily="34" charset="0"/>
              </a:rPr>
              <a:t>实现了第一个分时系统</a:t>
            </a:r>
            <a:r>
              <a:rPr lang="en-US" altLang="zh-CN" sz="2400" dirty="0">
                <a:latin typeface="Arial" pitchFamily="34" charset="0"/>
              </a:rPr>
              <a:t>CTSS</a:t>
            </a:r>
          </a:p>
          <a:p>
            <a:pPr eaLnBrk="1" hangingPunct="1"/>
            <a:endParaRPr lang="zh-CN" altLang="en-US" sz="1800" dirty="0">
              <a:latin typeface="Arial" pitchFamily="34" charset="0"/>
              <a:ea typeface="宋体" pitchFamily="2" charset="-122"/>
            </a:endParaRPr>
          </a:p>
        </p:txBody>
      </p:sp>
    </p:spTree>
    <p:extLst>
      <p:ext uri="{BB962C8B-B14F-4D97-AF65-F5344CB8AC3E}">
        <p14:creationId xmlns:p14="http://schemas.microsoft.com/office/powerpoint/2010/main" val="2555583699"/>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2800">
                <a:latin typeface="楷体_GB2312" pitchFamily="49" charset="-122"/>
                <a:ea typeface="楷体_GB2312" pitchFamily="49" charset="-122"/>
              </a:rPr>
              <a:t>响应时间</a:t>
            </a:r>
          </a:p>
        </p:txBody>
      </p:sp>
      <p:sp>
        <p:nvSpPr>
          <p:cNvPr id="41987" name="Rectangle 3"/>
          <p:cNvSpPr>
            <a:spLocks noGrp="1" noChangeArrowheads="1"/>
          </p:cNvSpPr>
          <p:nvPr>
            <p:ph idx="1"/>
          </p:nvPr>
        </p:nvSpPr>
        <p:spPr/>
        <p:txBody>
          <a:bodyPr/>
          <a:lstStyle/>
          <a:p>
            <a:pPr eaLnBrk="1" hangingPunct="1"/>
            <a:r>
              <a:rPr lang="zh-CN" altLang="en-US" sz="2400" dirty="0">
                <a:solidFill>
                  <a:srgbClr val="FF0000"/>
                </a:solidFill>
                <a:latin typeface="楷体" pitchFamily="49" charset="-122"/>
              </a:rPr>
              <a:t>响应时间</a:t>
            </a:r>
            <a:r>
              <a:rPr lang="zh-CN" altLang="en-US" sz="2400" dirty="0">
                <a:latin typeface="楷体" pitchFamily="49" charset="-122"/>
              </a:rPr>
              <a:t>是分时系统的重要指标，它是用户发出终端命令到系统作出响应的时间间隔。</a:t>
            </a:r>
            <a:r>
              <a:rPr lang="zh-CN" altLang="en-US" sz="2400" dirty="0">
                <a:solidFill>
                  <a:srgbClr val="0000CC"/>
                </a:solidFill>
                <a:latin typeface="楷体" pitchFamily="49" charset="-122"/>
              </a:rPr>
              <a:t>系统的响应时间主要是根据用户所能接受的等待时间确定的。</a:t>
            </a:r>
            <a:r>
              <a:rPr lang="zh-CN" altLang="en-US" sz="2400" dirty="0">
                <a:latin typeface="楷体" pitchFamily="49" charset="-122"/>
              </a:rPr>
              <a:t>假设分时系统中进程数</a:t>
            </a:r>
            <a:r>
              <a:rPr lang="en-US" altLang="zh-CN" sz="2400" dirty="0">
                <a:latin typeface="楷体" pitchFamily="49" charset="-122"/>
              </a:rPr>
              <a:t>(</a:t>
            </a:r>
            <a:r>
              <a:rPr lang="zh-CN" altLang="en-US" sz="2400" dirty="0">
                <a:latin typeface="楷体" pitchFamily="49" charset="-122"/>
              </a:rPr>
              <a:t>用户数</a:t>
            </a:r>
            <a:r>
              <a:rPr lang="en-US" altLang="zh-CN" sz="2400" dirty="0">
                <a:latin typeface="楷体" pitchFamily="49" charset="-122"/>
              </a:rPr>
              <a:t>)</a:t>
            </a:r>
            <a:r>
              <a:rPr lang="zh-CN" altLang="en-US" sz="2400" dirty="0">
                <a:latin typeface="楷体" pitchFamily="49" charset="-122"/>
              </a:rPr>
              <a:t>为</a:t>
            </a:r>
            <a:r>
              <a:rPr lang="en-US" altLang="zh-CN" sz="2400" dirty="0">
                <a:latin typeface="楷体" pitchFamily="49" charset="-122"/>
              </a:rPr>
              <a:t>n，</a:t>
            </a:r>
            <a:r>
              <a:rPr lang="zh-CN" altLang="en-US" sz="2400" dirty="0">
                <a:latin typeface="楷体" pitchFamily="49" charset="-122"/>
              </a:rPr>
              <a:t>每个进程的运行时间片为</a:t>
            </a:r>
            <a:r>
              <a:rPr lang="en-US" altLang="zh-CN" sz="2400" dirty="0">
                <a:latin typeface="楷体" pitchFamily="49" charset="-122"/>
              </a:rPr>
              <a:t>q，</a:t>
            </a:r>
            <a:r>
              <a:rPr lang="zh-CN" altLang="en-US" sz="2400" dirty="0">
                <a:latin typeface="楷体" pitchFamily="49" charset="-122"/>
              </a:rPr>
              <a:t>则系统的响应时间为</a:t>
            </a:r>
          </a:p>
          <a:p>
            <a:pPr lvl="1" eaLnBrk="1" hangingPunct="1">
              <a:buFont typeface="Monotype Sorts" pitchFamily="2" charset="2"/>
              <a:buNone/>
            </a:pPr>
            <a:r>
              <a:rPr lang="en-US" altLang="zh-CN" dirty="0">
                <a:solidFill>
                  <a:srgbClr val="FF0000"/>
                </a:solidFill>
                <a:latin typeface="楷体" pitchFamily="49" charset="-122"/>
              </a:rPr>
              <a:t>S＝(n-1)×q</a:t>
            </a:r>
            <a:r>
              <a:rPr lang="en-US" altLang="zh-CN" dirty="0">
                <a:latin typeface="楷体" pitchFamily="49" charset="-122"/>
              </a:rPr>
              <a:t>。</a:t>
            </a:r>
            <a:endParaRPr lang="zh-CN" altLang="en-US" dirty="0">
              <a:latin typeface="楷体" pitchFamily="49" charset="-122"/>
            </a:endParaRPr>
          </a:p>
          <a:p>
            <a:pPr eaLnBrk="1" hangingPunct="1"/>
            <a:endParaRPr lang="zh-CN" altLang="en-US" sz="2400" dirty="0">
              <a:latin typeface="楷体" pitchFamily="49" charset="-122"/>
            </a:endParaRPr>
          </a:p>
          <a:p>
            <a:pPr eaLnBrk="1" hangingPunct="1"/>
            <a:r>
              <a:rPr lang="en-US" altLang="zh-CN" sz="2400" dirty="0">
                <a:latin typeface="楷体" pitchFamily="49" charset="-122"/>
              </a:rPr>
              <a:t>UNIX</a:t>
            </a:r>
            <a:r>
              <a:rPr lang="zh-CN" altLang="en-US" sz="2400" dirty="0">
                <a:latin typeface="楷体" pitchFamily="49" charset="-122"/>
              </a:rPr>
              <a:t>、</a:t>
            </a:r>
            <a:r>
              <a:rPr lang="en-US" altLang="zh-CN" sz="2400" dirty="0">
                <a:latin typeface="楷体" pitchFamily="49" charset="-122"/>
              </a:rPr>
              <a:t>Linux</a:t>
            </a:r>
            <a:r>
              <a:rPr lang="zh-CN" altLang="en-US" sz="2400" dirty="0">
                <a:latin typeface="楷体" pitchFamily="49" charset="-122"/>
              </a:rPr>
              <a:t>、</a:t>
            </a:r>
            <a:r>
              <a:rPr lang="en-US" altLang="zh-CN" sz="2400" dirty="0">
                <a:latin typeface="楷体" pitchFamily="49" charset="-122"/>
              </a:rPr>
              <a:t>Windows</a:t>
            </a:r>
            <a:endParaRPr lang="zh-CN" altLang="en-US" sz="2400" dirty="0">
              <a:latin typeface="楷体" pitchFamily="49" charset="-122"/>
            </a:endParaRPr>
          </a:p>
        </p:txBody>
      </p:sp>
    </p:spTree>
    <p:extLst>
      <p:ext uri="{BB962C8B-B14F-4D97-AF65-F5344CB8AC3E}">
        <p14:creationId xmlns:p14="http://schemas.microsoft.com/office/powerpoint/2010/main" val="1356110079"/>
      </p:ext>
    </p:extLst>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a:solidFill>
                  <a:srgbClr val="FF0000"/>
                </a:solidFill>
              </a:rPr>
              <a:t>3. Desktop Systems</a:t>
            </a:r>
            <a:endParaRPr lang="zh-CN" altLang="zh-CN" sz="3600" b="0" dirty="0">
              <a:solidFill>
                <a:srgbClr val="FF0000"/>
              </a:solidFill>
            </a:endParaRPr>
          </a:p>
        </p:txBody>
      </p:sp>
      <p:sp>
        <p:nvSpPr>
          <p:cNvPr id="43011" name="Rectangle 3"/>
          <p:cNvSpPr>
            <a:spLocks noGrp="1" noChangeArrowheads="1"/>
          </p:cNvSpPr>
          <p:nvPr>
            <p:ph idx="1"/>
          </p:nvPr>
        </p:nvSpPr>
        <p:spPr/>
        <p:txBody>
          <a:bodyPr/>
          <a:lstStyle/>
          <a:p>
            <a:pPr eaLnBrk="1" hangingPunct="1">
              <a:tabLst>
                <a:tab pos="6000750" algn="l"/>
              </a:tabLst>
            </a:pPr>
            <a:r>
              <a:rPr lang="en-US" altLang="zh-CN" sz="2400" i="1" dirty="0">
                <a:solidFill>
                  <a:srgbClr val="FF3300"/>
                </a:solidFill>
                <a:latin typeface="Arial" pitchFamily="34" charset="0"/>
                <a:ea typeface="宋体" pitchFamily="2" charset="-122"/>
              </a:rPr>
              <a:t>Personal computers</a:t>
            </a:r>
            <a:r>
              <a:rPr lang="zh-CN" altLang="zh-CN" sz="2400" dirty="0">
                <a:latin typeface="Arial" pitchFamily="34" charset="0"/>
                <a:ea typeface="宋体" pitchFamily="2" charset="-122"/>
              </a:rPr>
              <a:t>– </a:t>
            </a:r>
            <a:r>
              <a:rPr lang="en-US" altLang="zh-CN" sz="2400" dirty="0">
                <a:latin typeface="Arial" pitchFamily="34" charset="0"/>
                <a:ea typeface="宋体" pitchFamily="2" charset="-122"/>
              </a:rPr>
              <a:t>computer system dedicated to a single user.</a:t>
            </a:r>
            <a:endParaRPr lang="zh-CN" altLang="zh-CN"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I/O devices</a:t>
            </a:r>
            <a:r>
              <a:rPr lang="zh-CN" altLang="zh-CN" sz="2400" dirty="0">
                <a:latin typeface="Arial" pitchFamily="34" charset="0"/>
                <a:ea typeface="宋体" pitchFamily="2" charset="-122"/>
              </a:rPr>
              <a:t>– </a:t>
            </a:r>
            <a:r>
              <a:rPr lang="en-US" altLang="zh-CN" sz="2400" dirty="0">
                <a:latin typeface="Arial" pitchFamily="34" charset="0"/>
                <a:ea typeface="宋体" pitchFamily="2" charset="-122"/>
              </a:rPr>
              <a:t>keyboards, mice, display screens, small printers. </a:t>
            </a:r>
            <a:r>
              <a:rPr lang="en-US" altLang="zh-CN" sz="2000" dirty="0">
                <a:latin typeface="Arial" pitchFamily="34" charset="0"/>
                <a:ea typeface="宋体" pitchFamily="2" charset="-122"/>
              </a:rPr>
              <a:t>I/O</a:t>
            </a:r>
            <a:endParaRPr lang="zh-CN" altLang="zh-CN"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User convenience and responsiveness.</a:t>
            </a:r>
            <a:endParaRPr lang="zh-CN" altLang="zh-CN"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Can adopt technology developed for larger operating system’ often individuals have sole use of computer and do not need advanced CPU utilization of protection features.</a:t>
            </a:r>
            <a:endParaRPr lang="zh-CN" altLang="en-US"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May run several different types of operating systems </a:t>
            </a:r>
          </a:p>
          <a:p>
            <a:pPr eaLnBrk="1" hangingPunct="1">
              <a:tabLst>
                <a:tab pos="6000750" algn="l"/>
              </a:tabLst>
            </a:pPr>
            <a:r>
              <a:rPr lang="en-US" altLang="zh-CN" sz="2000" dirty="0">
                <a:solidFill>
                  <a:srgbClr val="FF3300"/>
                </a:solidFill>
                <a:latin typeface="Arial" pitchFamily="34" charset="0"/>
                <a:ea typeface="宋体" pitchFamily="2" charset="-122"/>
              </a:rPr>
              <a:t>Windows, Mac OS X, UNIX, Linux</a:t>
            </a:r>
          </a:p>
        </p:txBody>
      </p:sp>
      <p:pic>
        <p:nvPicPr>
          <p:cNvPr id="2" name="图片 1"/>
          <p:cNvPicPr>
            <a:picLocks noChangeAspect="1"/>
          </p:cNvPicPr>
          <p:nvPr/>
        </p:nvPicPr>
        <p:blipFill>
          <a:blip r:embed="rId3"/>
          <a:stretch>
            <a:fillRect/>
          </a:stretch>
        </p:blipFill>
        <p:spPr>
          <a:xfrm>
            <a:off x="7914468" y="4398495"/>
            <a:ext cx="4277532" cy="2459505"/>
          </a:xfrm>
          <a:prstGeom prst="rect">
            <a:avLst/>
          </a:prstGeom>
        </p:spPr>
      </p:pic>
    </p:spTree>
    <p:extLst>
      <p:ext uri="{BB962C8B-B14F-4D97-AF65-F5344CB8AC3E}">
        <p14:creationId xmlns:p14="http://schemas.microsoft.com/office/powerpoint/2010/main" val="3291961565"/>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524000" y="17018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1" hangingPunct="1"/>
            <a:endParaRPr kumimoji="1" lang="zh-CN" altLang="en-US" sz="3200">
              <a:latin typeface="黑体" pitchFamily="49" charset="-122"/>
              <a:ea typeface="黑体" pitchFamily="49" charset="-122"/>
            </a:endParaRPr>
          </a:p>
        </p:txBody>
      </p:sp>
      <p:sp>
        <p:nvSpPr>
          <p:cNvPr id="44035" name="Rectangle 3"/>
          <p:cNvSpPr>
            <a:spLocks noGrp="1" noChangeArrowheads="1"/>
          </p:cNvSpPr>
          <p:nvPr>
            <p:ph type="title"/>
          </p:nvPr>
        </p:nvSpPr>
        <p:spPr/>
        <p:txBody>
          <a:bodyPr/>
          <a:lstStyle/>
          <a:p>
            <a:pPr eaLnBrk="1" hangingPunct="1"/>
            <a:r>
              <a:rPr lang="en-US" altLang="zh-CN" sz="2800" dirty="0"/>
              <a:t>PC</a:t>
            </a:r>
            <a:r>
              <a:rPr lang="zh-CN" altLang="en-US" sz="2800" dirty="0"/>
              <a:t>主要操作系统</a:t>
            </a:r>
          </a:p>
        </p:txBody>
      </p:sp>
      <p:sp>
        <p:nvSpPr>
          <p:cNvPr id="44036" name="Rectangle 4"/>
          <p:cNvSpPr>
            <a:spLocks noGrp="1" noChangeArrowheads="1"/>
          </p:cNvSpPr>
          <p:nvPr>
            <p:ph idx="1"/>
          </p:nvPr>
        </p:nvSpPr>
        <p:spPr/>
        <p:txBody>
          <a:bodyPr/>
          <a:lstStyle/>
          <a:p>
            <a:pPr eaLnBrk="1" hangingPunct="1"/>
            <a:r>
              <a:rPr lang="en-US" altLang="zh-CN" sz="2400" dirty="0">
                <a:solidFill>
                  <a:srgbClr val="FF0000"/>
                </a:solidFill>
                <a:latin typeface="Times New Roman" pitchFamily="18" charset="0"/>
                <a:cs typeface="Times New Roman" pitchFamily="18" charset="0"/>
              </a:rPr>
              <a:t>Windows</a:t>
            </a:r>
            <a:r>
              <a:rPr lang="zh-CN" altLang="en-US" sz="2400" dirty="0">
                <a:solidFill>
                  <a:srgbClr val="FF0000"/>
                </a:solidFill>
                <a:latin typeface="Times New Roman" pitchFamily="18" charset="0"/>
                <a:cs typeface="Times New Roman" pitchFamily="18" charset="0"/>
              </a:rPr>
              <a:t>系列</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DOS, Windows 3.x, Window 95/98/2000/XP/7/8/10, Windows NT/2000/2003/2008/2013/2017 server；</a:t>
            </a:r>
          </a:p>
          <a:p>
            <a:pPr eaLnBrk="1" hangingPunct="1"/>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UNIX</a:t>
            </a:r>
            <a:r>
              <a:rPr lang="zh-CN" altLang="en-US" sz="2400" dirty="0">
                <a:latin typeface="Times New Roman" pitchFamily="18" charset="0"/>
                <a:cs typeface="Times New Roman" pitchFamily="18" charset="0"/>
              </a:rPr>
              <a:t>大家庭：</a:t>
            </a:r>
            <a:r>
              <a:rPr lang="en-US" altLang="zh-CN" sz="2400" dirty="0">
                <a:latin typeface="Times New Roman" pitchFamily="18" charset="0"/>
                <a:cs typeface="Times New Roman" pitchFamily="18" charset="0"/>
              </a:rPr>
              <a:t>BSD, Open Solaris, AIX, HP_UX , SVR4；</a:t>
            </a:r>
            <a:r>
              <a:rPr lang="en-US" altLang="zh-CN" sz="2400" dirty="0">
                <a:solidFill>
                  <a:srgbClr val="0000FF"/>
                </a:solidFill>
                <a:latin typeface="Times New Roman" pitchFamily="18" charset="0"/>
                <a:cs typeface="Times New Roman" pitchFamily="18" charset="0"/>
              </a:rPr>
              <a:t>Mac OS X</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Linux</a:t>
            </a:r>
            <a:r>
              <a:rPr lang="zh-CN" altLang="en-US" sz="2400" dirty="0">
                <a:latin typeface="Times New Roman" pitchFamily="18" charset="0"/>
                <a:cs typeface="Times New Roman" pitchFamily="18" charset="0"/>
              </a:rPr>
              <a:t>。</a:t>
            </a:r>
          </a:p>
          <a:p>
            <a:pPr eaLnBrk="1" hangingPunct="1"/>
            <a:endParaRPr kumimoji="0" lang="en-US" altLang="zh-CN" dirty="0">
              <a:latin typeface="楷体" pitchFamily="49" charset="-122"/>
              <a:cs typeface="Times New Roman" pitchFamily="18" charset="0"/>
            </a:endParaRPr>
          </a:p>
        </p:txBody>
      </p:sp>
    </p:spTree>
    <p:extLst>
      <p:ext uri="{BB962C8B-B14F-4D97-AF65-F5344CB8AC3E}">
        <p14:creationId xmlns:p14="http://schemas.microsoft.com/office/powerpoint/2010/main" val="2754232229"/>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zh-CN" altLang="en-US" sz="2800" dirty="0"/>
              <a:t>二、</a:t>
            </a:r>
            <a:r>
              <a:rPr lang="en-US" altLang="zh-CN" sz="2800" dirty="0"/>
              <a:t> </a:t>
            </a:r>
            <a:r>
              <a:rPr lang="en-US" altLang="zh-CN" sz="2800" dirty="0">
                <a:solidFill>
                  <a:srgbClr val="FF0000"/>
                </a:solidFill>
              </a:rPr>
              <a:t>Mobile</a:t>
            </a:r>
          </a:p>
        </p:txBody>
      </p:sp>
      <p:sp>
        <p:nvSpPr>
          <p:cNvPr id="80899" name="Content Placeholder 2"/>
          <p:cNvSpPr>
            <a:spLocks noGrp="1"/>
          </p:cNvSpPr>
          <p:nvPr>
            <p:ph idx="1"/>
          </p:nvPr>
        </p:nvSpPr>
        <p:spPr/>
        <p:txBody>
          <a:bodyPr/>
          <a:lstStyle/>
          <a:p>
            <a:r>
              <a:rPr lang="en-US" altLang="zh-CN" sz="2400" b="0" dirty="0">
                <a:solidFill>
                  <a:srgbClr val="FF0000"/>
                </a:solidFill>
                <a:latin typeface="Arial" pitchFamily="34" charset="0"/>
              </a:rPr>
              <a:t>Handheld smartphones, tablets, </a:t>
            </a:r>
            <a:r>
              <a:rPr lang="en-US" altLang="zh-CN" sz="2400" b="0" dirty="0" err="1">
                <a:solidFill>
                  <a:srgbClr val="FF0000"/>
                </a:solidFill>
                <a:latin typeface="Arial" pitchFamily="34" charset="0"/>
              </a:rPr>
              <a:t>etc</a:t>
            </a:r>
            <a:endParaRPr lang="en-US" altLang="zh-CN" sz="2400" b="0" dirty="0">
              <a:solidFill>
                <a:srgbClr val="FF0000"/>
              </a:solidFill>
              <a:latin typeface="Arial" pitchFamily="34" charset="0"/>
            </a:endParaRPr>
          </a:p>
          <a:p>
            <a:r>
              <a:rPr lang="en-US" altLang="zh-CN" sz="2400" b="0" dirty="0">
                <a:solidFill>
                  <a:srgbClr val="0000CC"/>
                </a:solidFill>
                <a:latin typeface="Arial" pitchFamily="34" charset="0"/>
              </a:rPr>
              <a:t>What is the functional difference between them and a </a:t>
            </a:r>
            <a:r>
              <a:rPr lang="en-US" altLang="en-US" sz="2400" b="0" dirty="0">
                <a:solidFill>
                  <a:srgbClr val="0000CC"/>
                </a:solidFill>
                <a:latin typeface="Arial" pitchFamily="34" charset="0"/>
              </a:rPr>
              <a:t>“</a:t>
            </a:r>
            <a:r>
              <a:rPr lang="en-US" altLang="zh-CN" sz="2400" b="0" dirty="0">
                <a:solidFill>
                  <a:srgbClr val="0000CC"/>
                </a:solidFill>
                <a:latin typeface="Arial" pitchFamily="34" charset="0"/>
              </a:rPr>
              <a:t>traditional</a:t>
            </a:r>
            <a:r>
              <a:rPr lang="en-US" altLang="en-US" sz="2400" b="0" dirty="0">
                <a:solidFill>
                  <a:srgbClr val="0000CC"/>
                </a:solidFill>
                <a:latin typeface="Arial" pitchFamily="34" charset="0"/>
              </a:rPr>
              <a:t>”</a:t>
            </a:r>
            <a:r>
              <a:rPr lang="en-US" altLang="zh-CN" sz="2400" b="0" dirty="0">
                <a:solidFill>
                  <a:srgbClr val="0000CC"/>
                </a:solidFill>
                <a:latin typeface="Arial" pitchFamily="34" charset="0"/>
              </a:rPr>
              <a:t> laptop?</a:t>
            </a:r>
          </a:p>
          <a:p>
            <a:r>
              <a:rPr lang="en-US" altLang="zh-CN" sz="2400" b="0" dirty="0">
                <a:latin typeface="Arial" pitchFamily="34" charset="0"/>
              </a:rPr>
              <a:t>Extra feature – more OS features (GPS, gyroscope</a:t>
            </a:r>
            <a:r>
              <a:rPr lang="zh-CN" altLang="en-US" dirty="0">
                <a:latin typeface="Arial" pitchFamily="34" charset="0"/>
              </a:rPr>
              <a:t>陀螺仪</a:t>
            </a:r>
            <a:r>
              <a:rPr lang="en-US" altLang="zh-CN" sz="2400" b="0" dirty="0">
                <a:latin typeface="Arial" pitchFamily="34" charset="0"/>
              </a:rPr>
              <a:t>)</a:t>
            </a:r>
          </a:p>
          <a:p>
            <a:r>
              <a:rPr lang="en-US" altLang="zh-CN" sz="2400" b="0" dirty="0">
                <a:latin typeface="Arial" pitchFamily="34" charset="0"/>
              </a:rPr>
              <a:t>Allows new types of apps like </a:t>
            </a:r>
            <a:r>
              <a:rPr lang="en-US" altLang="zh-CN" sz="2400" b="0" i="1" dirty="0">
                <a:latin typeface="Arial" pitchFamily="34" charset="0"/>
              </a:rPr>
              <a:t>augmented reality</a:t>
            </a:r>
          </a:p>
          <a:p>
            <a:r>
              <a:rPr lang="en-US" altLang="zh-CN" sz="2400" b="0" dirty="0">
                <a:latin typeface="Arial" pitchFamily="34" charset="0"/>
              </a:rPr>
              <a:t>Use IEEE 802.11 wireless, or cellular data networks for connectivity</a:t>
            </a:r>
          </a:p>
          <a:p>
            <a:endParaRPr lang="en-US" altLang="zh-CN" dirty="0">
              <a:solidFill>
                <a:srgbClr val="3366FF"/>
              </a:solidFill>
              <a:latin typeface="Arial" pitchFamily="34" charset="0"/>
            </a:endParaRPr>
          </a:p>
          <a:p>
            <a:pPr eaLnBrk="1" hangingPunct="1"/>
            <a:r>
              <a:rPr lang="zh-CN" altLang="en-US" dirty="0">
                <a:solidFill>
                  <a:srgbClr val="FF0000"/>
                </a:solidFill>
                <a:latin typeface="楷体" pitchFamily="49" charset="-122"/>
              </a:rPr>
              <a:t>智能手机、平板电脑操作系统</a:t>
            </a:r>
            <a:endParaRPr lang="en-US" altLang="zh-CN" dirty="0">
              <a:solidFill>
                <a:srgbClr val="FF0000"/>
              </a:solidFill>
              <a:latin typeface="楷体" pitchFamily="49" charset="-122"/>
            </a:endParaRPr>
          </a:p>
          <a:p>
            <a:pPr marL="685800" lvl="3" indent="-342900" eaLnBrk="1" hangingPunct="1">
              <a:buClr>
                <a:srgbClr val="993300"/>
              </a:buClr>
              <a:buSzPct val="90000"/>
              <a:buFont typeface="Monotype Sorts" pitchFamily="2" charset="2"/>
              <a:buChar char="n"/>
            </a:pPr>
            <a:r>
              <a:rPr lang="en-US" altLang="zh-CN" dirty="0">
                <a:solidFill>
                  <a:srgbClr val="0000CC"/>
                </a:solidFill>
                <a:latin typeface="Arial" pitchFamily="34" charset="0"/>
              </a:rPr>
              <a:t>Android</a:t>
            </a:r>
            <a:r>
              <a:rPr lang="zh-CN" altLang="en-US" dirty="0">
                <a:solidFill>
                  <a:srgbClr val="0000CC"/>
                </a:solidFill>
                <a:latin typeface="Arial" pitchFamily="34" charset="0"/>
              </a:rPr>
              <a:t>、</a:t>
            </a:r>
            <a:r>
              <a:rPr lang="en-US" altLang="zh-CN" dirty="0">
                <a:solidFill>
                  <a:srgbClr val="0000CC"/>
                </a:solidFill>
                <a:latin typeface="Arial" pitchFamily="34" charset="0"/>
              </a:rPr>
              <a:t>iOS </a:t>
            </a:r>
            <a:r>
              <a:rPr lang="zh-CN" altLang="en-US" dirty="0">
                <a:solidFill>
                  <a:srgbClr val="0000CC"/>
                </a:solidFill>
                <a:latin typeface="Arial" pitchFamily="34" charset="0"/>
              </a:rPr>
              <a:t>、</a:t>
            </a:r>
            <a:r>
              <a:rPr lang="en-US" altLang="zh-CN" dirty="0">
                <a:solidFill>
                  <a:srgbClr val="0000CC"/>
                </a:solidFill>
                <a:latin typeface="Arial" pitchFamily="34" charset="0"/>
              </a:rPr>
              <a:t>Windows phone</a:t>
            </a:r>
          </a:p>
          <a:p>
            <a:endParaRPr lang="en-US" altLang="zh-CN" sz="2400" b="0" dirty="0">
              <a:solidFill>
                <a:srgbClr val="3366FF"/>
              </a:solidFill>
              <a:latin typeface="Arial"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2114550" y="306388"/>
            <a:ext cx="8229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endParaRPr lang="zh-CN" altLang="en-US" sz="3600" dirty="0">
              <a:solidFill>
                <a:srgbClr val="FF0000"/>
              </a:solidFill>
              <a:latin typeface="楷体" pitchFamily="49" charset="-122"/>
              <a:ea typeface="楷体" pitchFamily="49" charset="-122"/>
            </a:endParaRPr>
          </a:p>
        </p:txBody>
      </p:sp>
      <p:grpSp>
        <p:nvGrpSpPr>
          <p:cNvPr id="50179" name="Group 18"/>
          <p:cNvGrpSpPr>
            <a:grpSpLocks/>
          </p:cNvGrpSpPr>
          <p:nvPr/>
        </p:nvGrpSpPr>
        <p:grpSpPr bwMode="auto">
          <a:xfrm>
            <a:off x="1893888" y="1697039"/>
            <a:ext cx="9764561" cy="2809875"/>
            <a:chOff x="249" y="1661"/>
            <a:chExt cx="6122" cy="1770"/>
          </a:xfrm>
        </p:grpSpPr>
        <p:pic>
          <p:nvPicPr>
            <p:cNvPr id="50183" name="Picture 4" descr="j02055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4" y="1888"/>
              <a:ext cx="1119"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AutoShape 5"/>
            <p:cNvSpPr>
              <a:spLocks noChangeArrowheads="1"/>
            </p:cNvSpPr>
            <p:nvPr/>
          </p:nvSpPr>
          <p:spPr bwMode="auto">
            <a:xfrm>
              <a:off x="3969" y="2342"/>
              <a:ext cx="395" cy="317"/>
            </a:xfrm>
            <a:prstGeom prst="rightArrow">
              <a:avLst>
                <a:gd name="adj1" fmla="val 50000"/>
                <a:gd name="adj2" fmla="val 31151"/>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50185" name="Object 6"/>
            <p:cNvGraphicFramePr>
              <a:graphicFrameLocks noChangeAspect="1"/>
            </p:cNvGraphicFramePr>
            <p:nvPr/>
          </p:nvGraphicFramePr>
          <p:xfrm>
            <a:off x="4773" y="1707"/>
            <a:ext cx="375" cy="680"/>
          </p:xfrm>
          <a:graphic>
            <a:graphicData uri="http://schemas.openxmlformats.org/presentationml/2006/ole">
              <mc:AlternateContent xmlns:mc="http://schemas.openxmlformats.org/markup-compatibility/2006">
                <mc:Choice xmlns:v="urn:schemas-microsoft-com:vml" Requires="v">
                  <p:oleObj name="Visio" r:id="rId3" imgW="336804" imgH="609905" progId="Visio.Drawing.6">
                    <p:embed/>
                  </p:oleObj>
                </mc:Choice>
                <mc:Fallback>
                  <p:oleObj name="Visio" r:id="rId3" imgW="336804" imgH="609905" progId="Visio.Drawing.6">
                    <p:embed/>
                    <p:pic>
                      <p:nvPicPr>
                        <p:cNvPr id="5018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 y="1707"/>
                          <a:ext cx="37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6" name="Object 7"/>
            <p:cNvGraphicFramePr>
              <a:graphicFrameLocks noChangeAspect="1"/>
            </p:cNvGraphicFramePr>
            <p:nvPr/>
          </p:nvGraphicFramePr>
          <p:xfrm>
            <a:off x="4501" y="2388"/>
            <a:ext cx="375" cy="680"/>
          </p:xfrm>
          <a:graphic>
            <a:graphicData uri="http://schemas.openxmlformats.org/presentationml/2006/ole">
              <mc:AlternateContent xmlns:mc="http://schemas.openxmlformats.org/markup-compatibility/2006">
                <mc:Choice xmlns:v="urn:schemas-microsoft-com:vml" Requires="v">
                  <p:oleObj name="Visio" r:id="rId5" imgW="336804" imgH="609905" progId="Visio.Drawing.6">
                    <p:embed/>
                  </p:oleObj>
                </mc:Choice>
                <mc:Fallback>
                  <p:oleObj name="Visio" r:id="rId5" imgW="336804" imgH="609905" progId="Visio.Drawing.6">
                    <p:embed/>
                    <p:pic>
                      <p:nvPicPr>
                        <p:cNvPr id="5018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 y="2388"/>
                          <a:ext cx="37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7" name="Object 8"/>
            <p:cNvGraphicFramePr>
              <a:graphicFrameLocks noChangeAspect="1"/>
            </p:cNvGraphicFramePr>
            <p:nvPr/>
          </p:nvGraphicFramePr>
          <p:xfrm>
            <a:off x="5090" y="2387"/>
            <a:ext cx="375" cy="680"/>
          </p:xfrm>
          <a:graphic>
            <a:graphicData uri="http://schemas.openxmlformats.org/presentationml/2006/ole">
              <mc:AlternateContent xmlns:mc="http://schemas.openxmlformats.org/markup-compatibility/2006">
                <mc:Choice xmlns:v="urn:schemas-microsoft-com:vml" Requires="v">
                  <p:oleObj name="Visio" r:id="rId6" imgW="336804" imgH="609905" progId="Visio.Drawing.6">
                    <p:embed/>
                  </p:oleObj>
                </mc:Choice>
                <mc:Fallback>
                  <p:oleObj name="Visio" r:id="rId6" imgW="336804" imgH="609905" progId="Visio.Drawing.6">
                    <p:embed/>
                    <p:pic>
                      <p:nvPicPr>
                        <p:cNvPr id="5018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 y="2387"/>
                          <a:ext cx="37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8" name="Rectangle 9"/>
            <p:cNvSpPr>
              <a:spLocks noChangeArrowheads="1"/>
            </p:cNvSpPr>
            <p:nvPr/>
          </p:nvSpPr>
          <p:spPr bwMode="auto">
            <a:xfrm>
              <a:off x="2912" y="3135"/>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2000">
                  <a:latin typeface="Tahoma" pitchFamily="34" charset="0"/>
                  <a:ea typeface="楷体_GB2312" pitchFamily="49" charset="-122"/>
                </a:rPr>
                <a:t>桌面通用型</a:t>
              </a:r>
            </a:p>
          </p:txBody>
        </p:sp>
        <p:sp>
          <p:nvSpPr>
            <p:cNvPr id="50189" name="Rectangle 10"/>
            <p:cNvSpPr>
              <a:spLocks noChangeArrowheads="1"/>
            </p:cNvSpPr>
            <p:nvPr/>
          </p:nvSpPr>
          <p:spPr bwMode="auto">
            <a:xfrm>
              <a:off x="4486" y="3135"/>
              <a:ext cx="188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2000" dirty="0">
                  <a:latin typeface="Tahoma" pitchFamily="34" charset="0"/>
                  <a:ea typeface="楷体_GB2312" pitchFamily="49" charset="-122"/>
                </a:rPr>
                <a:t>高端服务型，高性能计算</a:t>
              </a:r>
            </a:p>
          </p:txBody>
        </p:sp>
        <p:sp>
          <p:nvSpPr>
            <p:cNvPr id="50190" name="Rectangle 11"/>
            <p:cNvSpPr>
              <a:spLocks noChangeArrowheads="1"/>
            </p:cNvSpPr>
            <p:nvPr/>
          </p:nvSpPr>
          <p:spPr bwMode="auto">
            <a:xfrm>
              <a:off x="748" y="3181"/>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2000">
                  <a:latin typeface="Tahoma" pitchFamily="34" charset="0"/>
                  <a:ea typeface="楷体_GB2312" pitchFamily="49" charset="-122"/>
                </a:rPr>
                <a:t>小型专用型</a:t>
              </a:r>
            </a:p>
          </p:txBody>
        </p:sp>
        <p:graphicFrame>
          <p:nvGraphicFramePr>
            <p:cNvPr id="50191" name="Object 12"/>
            <p:cNvGraphicFramePr>
              <a:graphicFrameLocks noChangeAspect="1"/>
            </p:cNvGraphicFramePr>
            <p:nvPr/>
          </p:nvGraphicFramePr>
          <p:xfrm>
            <a:off x="249" y="1707"/>
            <a:ext cx="1980" cy="1269"/>
          </p:xfrm>
          <a:graphic>
            <a:graphicData uri="http://schemas.openxmlformats.org/presentationml/2006/ole">
              <mc:AlternateContent xmlns:mc="http://schemas.openxmlformats.org/markup-compatibility/2006">
                <mc:Choice xmlns:v="urn:schemas-microsoft-com:vml" Requires="v">
                  <p:oleObj name="BMP 图像" r:id="rId7" imgW="4990476" imgH="3200000" progId="Paint.Picture">
                    <p:embed/>
                  </p:oleObj>
                </mc:Choice>
                <mc:Fallback>
                  <p:oleObj name="BMP 图像" r:id="rId7" imgW="4990476" imgH="3200000" progId="Paint.Picture">
                    <p:embed/>
                    <p:pic>
                      <p:nvPicPr>
                        <p:cNvPr id="50191"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 y="1707"/>
                          <a:ext cx="1980" cy="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92" name="AutoShape 13"/>
            <p:cNvSpPr>
              <a:spLocks noChangeArrowheads="1"/>
            </p:cNvSpPr>
            <p:nvPr/>
          </p:nvSpPr>
          <p:spPr bwMode="auto">
            <a:xfrm>
              <a:off x="2246" y="2342"/>
              <a:ext cx="589" cy="317"/>
            </a:xfrm>
            <a:prstGeom prst="leftArrow">
              <a:avLst>
                <a:gd name="adj1" fmla="val 50000"/>
                <a:gd name="adj2" fmla="val 46451"/>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0193" name="Oval 14"/>
            <p:cNvSpPr>
              <a:spLocks noChangeArrowheads="1"/>
            </p:cNvSpPr>
            <p:nvPr/>
          </p:nvSpPr>
          <p:spPr bwMode="auto">
            <a:xfrm>
              <a:off x="249" y="1661"/>
              <a:ext cx="2087" cy="154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grpSp>
      <p:sp>
        <p:nvSpPr>
          <p:cNvPr id="50180" name="AutoShape 15"/>
          <p:cNvSpPr>
            <a:spLocks noChangeArrowheads="1"/>
          </p:cNvSpPr>
          <p:nvPr/>
        </p:nvSpPr>
        <p:spPr bwMode="auto">
          <a:xfrm>
            <a:off x="2112964" y="4994275"/>
            <a:ext cx="2382837" cy="1021556"/>
          </a:xfrm>
          <a:prstGeom prst="wedgeRoundRectCallout">
            <a:avLst>
              <a:gd name="adj1" fmla="val 7042"/>
              <a:gd name="adj2" fmla="val -15645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r>
              <a:rPr lang="zh-CN" altLang="en-US" dirty="0">
                <a:solidFill>
                  <a:srgbClr val="FF0000"/>
                </a:solidFill>
                <a:ea typeface="宋体" pitchFamily="2" charset="-122"/>
              </a:rPr>
              <a:t>嵌入式操作系统：</a:t>
            </a:r>
            <a:r>
              <a:rPr lang="en-US" altLang="zh-CN" dirty="0">
                <a:solidFill>
                  <a:srgbClr val="FF0000"/>
                </a:solidFill>
                <a:ea typeface="宋体" pitchFamily="2" charset="-122"/>
              </a:rPr>
              <a:t>Android</a:t>
            </a:r>
            <a:r>
              <a:rPr lang="zh-CN" altLang="en-US" dirty="0">
                <a:solidFill>
                  <a:srgbClr val="FF0000"/>
                </a:solidFill>
                <a:ea typeface="宋体" pitchFamily="2" charset="-122"/>
              </a:rPr>
              <a:t>、</a:t>
            </a:r>
            <a:r>
              <a:rPr lang="en-US" altLang="zh-CN" dirty="0" err="1">
                <a:solidFill>
                  <a:srgbClr val="FF0000"/>
                </a:solidFill>
                <a:ea typeface="宋体" pitchFamily="2" charset="-122"/>
              </a:rPr>
              <a:t>iOS</a:t>
            </a:r>
            <a:r>
              <a:rPr lang="zh-CN" altLang="en-US" dirty="0">
                <a:solidFill>
                  <a:srgbClr val="FF0000"/>
                </a:solidFill>
                <a:ea typeface="宋体" pitchFamily="2" charset="-122"/>
              </a:rPr>
              <a:t>、</a:t>
            </a:r>
            <a:r>
              <a:rPr lang="en-US" altLang="zh-CN" dirty="0">
                <a:solidFill>
                  <a:srgbClr val="FF0000"/>
                </a:solidFill>
                <a:ea typeface="宋体" pitchFamily="2" charset="-122"/>
              </a:rPr>
              <a:t>Windows</a:t>
            </a:r>
            <a:r>
              <a:rPr lang="zh-CN" altLang="en-US" dirty="0">
                <a:solidFill>
                  <a:srgbClr val="FF0000"/>
                </a:solidFill>
                <a:ea typeface="宋体" pitchFamily="2" charset="-122"/>
              </a:rPr>
              <a:t>、</a:t>
            </a:r>
            <a:r>
              <a:rPr lang="en-US" altLang="zh-CN" dirty="0">
                <a:solidFill>
                  <a:srgbClr val="FF0000"/>
                </a:solidFill>
                <a:ea typeface="宋体" pitchFamily="2" charset="-122"/>
              </a:rPr>
              <a:t>Linux......</a:t>
            </a:r>
          </a:p>
        </p:txBody>
      </p:sp>
      <p:sp>
        <p:nvSpPr>
          <p:cNvPr id="50181" name="AutoShape 16"/>
          <p:cNvSpPr>
            <a:spLocks noChangeArrowheads="1"/>
          </p:cNvSpPr>
          <p:nvPr/>
        </p:nvSpPr>
        <p:spPr bwMode="auto">
          <a:xfrm>
            <a:off x="4879975" y="4994275"/>
            <a:ext cx="2820989" cy="1174790"/>
          </a:xfrm>
          <a:prstGeom prst="wedgeRoundRectCallout">
            <a:avLst>
              <a:gd name="adj1" fmla="val 21824"/>
              <a:gd name="adj2" fmla="val -9164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r>
              <a:rPr lang="zh-CN" altLang="en-US" dirty="0">
                <a:solidFill>
                  <a:srgbClr val="FF0000"/>
                </a:solidFill>
                <a:ea typeface="宋体" pitchFamily="2" charset="-122"/>
              </a:rPr>
              <a:t>桌面操作系统：</a:t>
            </a:r>
          </a:p>
          <a:p>
            <a:pPr>
              <a:spcBef>
                <a:spcPct val="50000"/>
              </a:spcBef>
            </a:pPr>
            <a:r>
              <a:rPr lang="en-US" altLang="zh-CN" dirty="0">
                <a:solidFill>
                  <a:srgbClr val="FF0000"/>
                </a:solidFill>
                <a:ea typeface="宋体" pitchFamily="2" charset="-122"/>
              </a:rPr>
              <a:t>Windows</a:t>
            </a:r>
            <a:r>
              <a:rPr lang="zh-CN" altLang="en-US" dirty="0">
                <a:solidFill>
                  <a:srgbClr val="FF0000"/>
                </a:solidFill>
                <a:ea typeface="宋体" pitchFamily="2" charset="-122"/>
              </a:rPr>
              <a:t>、</a:t>
            </a:r>
            <a:r>
              <a:rPr lang="en-US" altLang="zh-CN" dirty="0">
                <a:solidFill>
                  <a:srgbClr val="FF0000"/>
                </a:solidFill>
                <a:ea typeface="宋体" pitchFamily="2" charset="-122"/>
              </a:rPr>
              <a:t>Mac OS X</a:t>
            </a:r>
            <a:r>
              <a:rPr lang="zh-CN" altLang="en-US" dirty="0">
                <a:solidFill>
                  <a:srgbClr val="FF0000"/>
                </a:solidFill>
                <a:ea typeface="宋体" pitchFamily="2" charset="-122"/>
              </a:rPr>
              <a:t>、</a:t>
            </a:r>
            <a:r>
              <a:rPr lang="en-US" altLang="zh-CN" dirty="0">
                <a:solidFill>
                  <a:srgbClr val="FF0000"/>
                </a:solidFill>
                <a:ea typeface="宋体" pitchFamily="2" charset="-122"/>
              </a:rPr>
              <a:t>Linux…</a:t>
            </a:r>
          </a:p>
        </p:txBody>
      </p:sp>
      <p:sp>
        <p:nvSpPr>
          <p:cNvPr id="50182" name="AutoShape 17"/>
          <p:cNvSpPr>
            <a:spLocks noChangeArrowheads="1"/>
          </p:cNvSpPr>
          <p:nvPr/>
        </p:nvSpPr>
        <p:spPr bwMode="auto">
          <a:xfrm>
            <a:off x="8085139" y="4879975"/>
            <a:ext cx="3213125" cy="1174790"/>
          </a:xfrm>
          <a:prstGeom prst="wedgeRoundRectCallout">
            <a:avLst>
              <a:gd name="adj1" fmla="val 6009"/>
              <a:gd name="adj2" fmla="val -8005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r>
              <a:rPr lang="zh-CN" altLang="en-US" dirty="0">
                <a:solidFill>
                  <a:srgbClr val="FF0000"/>
                </a:solidFill>
                <a:ea typeface="宋体" pitchFamily="2" charset="-122"/>
              </a:rPr>
              <a:t>服务器操作系统：</a:t>
            </a:r>
          </a:p>
          <a:p>
            <a:pPr>
              <a:spcBef>
                <a:spcPct val="50000"/>
              </a:spcBef>
            </a:pPr>
            <a:r>
              <a:rPr lang="en-US" altLang="zh-CN" dirty="0">
                <a:solidFill>
                  <a:srgbClr val="FF0000"/>
                </a:solidFill>
                <a:ea typeface="宋体" pitchFamily="2" charset="-122"/>
              </a:rPr>
              <a:t>Unix</a:t>
            </a:r>
            <a:r>
              <a:rPr lang="zh-CN" altLang="en-US" dirty="0">
                <a:solidFill>
                  <a:srgbClr val="FF0000"/>
                </a:solidFill>
                <a:ea typeface="宋体" pitchFamily="2" charset="-122"/>
              </a:rPr>
              <a:t>、</a:t>
            </a:r>
            <a:r>
              <a:rPr lang="en-US" altLang="zh-CN" dirty="0">
                <a:solidFill>
                  <a:srgbClr val="FF0000"/>
                </a:solidFill>
                <a:ea typeface="宋体" pitchFamily="2" charset="-122"/>
              </a:rPr>
              <a:t>Linux</a:t>
            </a:r>
            <a:r>
              <a:rPr lang="zh-CN" altLang="en-US" dirty="0">
                <a:solidFill>
                  <a:srgbClr val="FF0000"/>
                </a:solidFill>
                <a:ea typeface="宋体" pitchFamily="2" charset="-122"/>
              </a:rPr>
              <a:t>、</a:t>
            </a:r>
            <a:r>
              <a:rPr lang="en-US" altLang="zh-CN" dirty="0">
                <a:solidFill>
                  <a:srgbClr val="FF0000"/>
                </a:solidFill>
                <a:ea typeface="宋体" pitchFamily="2" charset="-122"/>
              </a:rPr>
              <a:t>Windows</a:t>
            </a:r>
            <a:r>
              <a:rPr lang="zh-CN" altLang="en-US" dirty="0">
                <a:solidFill>
                  <a:srgbClr val="FF0000"/>
                </a:solidFill>
                <a:ea typeface="宋体" pitchFamily="2" charset="-122"/>
              </a:rPr>
              <a:t>、</a:t>
            </a:r>
            <a:r>
              <a:rPr lang="en-US" altLang="zh-CN" dirty="0">
                <a:solidFill>
                  <a:srgbClr val="FF0000"/>
                </a:solidFill>
                <a:ea typeface="宋体" pitchFamily="2" charset="-122"/>
              </a:rPr>
              <a:t>Solaris</a:t>
            </a:r>
            <a:r>
              <a:rPr lang="zh-CN" altLang="en-US" dirty="0">
                <a:solidFill>
                  <a:srgbClr val="FF0000"/>
                </a:solidFill>
                <a:ea typeface="宋体" pitchFamily="2" charset="-122"/>
              </a:rPr>
              <a:t>、</a:t>
            </a:r>
            <a:r>
              <a:rPr lang="en-US" altLang="zh-CN" dirty="0">
                <a:solidFill>
                  <a:srgbClr val="FF0000"/>
                </a:solidFill>
                <a:ea typeface="宋体" pitchFamily="2" charset="-122"/>
              </a:rPr>
              <a:t>AIX…</a:t>
            </a:r>
          </a:p>
        </p:txBody>
      </p:sp>
      <p:sp>
        <p:nvSpPr>
          <p:cNvPr id="2" name="标题 1"/>
          <p:cNvSpPr>
            <a:spLocks noGrp="1"/>
          </p:cNvSpPr>
          <p:nvPr>
            <p:ph type="title"/>
          </p:nvPr>
        </p:nvSpPr>
        <p:spPr>
          <a:xfrm>
            <a:off x="609600" y="322468"/>
            <a:ext cx="10972800" cy="576262"/>
          </a:xfrm>
        </p:spPr>
        <p:txBody>
          <a:bodyPr/>
          <a:lstStyle/>
          <a:p>
            <a:r>
              <a:rPr lang="zh-CN" altLang="en-US" dirty="0">
                <a:solidFill>
                  <a:srgbClr val="FF0000"/>
                </a:solidFill>
                <a:latin typeface="楷体" pitchFamily="49" charset="-122"/>
                <a:ea typeface="楷体" pitchFamily="49" charset="-122"/>
              </a:rPr>
              <a:t>计算机应用领域</a:t>
            </a:r>
            <a:endParaRPr lang="zh-CN" altLang="en-US" dirty="0"/>
          </a:p>
        </p:txBody>
      </p:sp>
      <p:sp>
        <p:nvSpPr>
          <p:cNvPr id="3" name="内容占位符 2"/>
          <p:cNvSpPr>
            <a:spLocks noGrp="1"/>
          </p:cNvSpPr>
          <p:nvPr>
            <p:ph idx="1"/>
          </p:nvPr>
        </p:nvSpPr>
        <p:spPr>
          <a:xfrm>
            <a:off x="810224" y="1087201"/>
            <a:ext cx="10772176" cy="1447246"/>
          </a:xfrm>
        </p:spPr>
        <p:txBody>
          <a:bodyPr/>
          <a:lstStyle/>
          <a:p>
            <a:endParaRPr lang="zh-CN" altLang="en-US" dirty="0"/>
          </a:p>
        </p:txBody>
      </p:sp>
    </p:spTree>
    <p:extLst>
      <p:ext uri="{BB962C8B-B14F-4D97-AF65-F5344CB8AC3E}">
        <p14:creationId xmlns:p14="http://schemas.microsoft.com/office/powerpoint/2010/main" val="308772930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z="2800" dirty="0"/>
              <a:t>三、</a:t>
            </a:r>
            <a:r>
              <a:rPr lang="en-US" altLang="zh-CN" sz="2800" dirty="0">
                <a:solidFill>
                  <a:srgbClr val="FF3300"/>
                </a:solidFill>
              </a:rPr>
              <a:t>Client-Server</a:t>
            </a:r>
          </a:p>
        </p:txBody>
      </p:sp>
      <p:sp>
        <p:nvSpPr>
          <p:cNvPr id="2" name="内容占位符 1"/>
          <p:cNvSpPr>
            <a:spLocks noGrp="1"/>
          </p:cNvSpPr>
          <p:nvPr>
            <p:ph idx="1"/>
          </p:nvPr>
        </p:nvSpPr>
        <p:spPr/>
        <p:txBody>
          <a:bodyPr/>
          <a:lstStyle/>
          <a:p>
            <a:pPr>
              <a:lnSpc>
                <a:spcPct val="90000"/>
              </a:lnSpc>
            </a:pPr>
            <a:r>
              <a:rPr lang="en-US" altLang="zh-CN" sz="2000" b="1" dirty="0">
                <a:solidFill>
                  <a:srgbClr val="FF3300"/>
                </a:solidFill>
                <a:ea typeface="MS PGothic" pitchFamily="34" charset="-128"/>
              </a:rPr>
              <a:t>Client-Server Computing</a:t>
            </a:r>
          </a:p>
          <a:p>
            <a:pPr lvl="1">
              <a:lnSpc>
                <a:spcPct val="90000"/>
              </a:lnSpc>
            </a:pPr>
            <a:r>
              <a:rPr lang="en-US" altLang="zh-CN" dirty="0">
                <a:ea typeface="MS PGothic" pitchFamily="34" charset="-128"/>
              </a:rPr>
              <a:t>Dumb terminals supplanted by smart PCs</a:t>
            </a:r>
          </a:p>
          <a:p>
            <a:pPr lvl="1">
              <a:lnSpc>
                <a:spcPct val="90000"/>
              </a:lnSpc>
            </a:pPr>
            <a:r>
              <a:rPr lang="en-US" altLang="zh-CN" dirty="0">
                <a:ea typeface="MS PGothic" pitchFamily="34" charset="-128"/>
              </a:rPr>
              <a:t>Many systems now </a:t>
            </a:r>
            <a:r>
              <a:rPr lang="en-US" altLang="zh-CN" b="1" dirty="0">
                <a:solidFill>
                  <a:srgbClr val="3366FF"/>
                </a:solidFill>
                <a:ea typeface="MS PGothic" pitchFamily="34" charset="-128"/>
              </a:rPr>
              <a:t>servers</a:t>
            </a:r>
            <a:r>
              <a:rPr lang="en-US" altLang="zh-CN" dirty="0">
                <a:ea typeface="MS PGothic" pitchFamily="34" charset="-128"/>
              </a:rPr>
              <a:t>, responding to requests generated by </a:t>
            </a:r>
            <a:r>
              <a:rPr lang="en-US" altLang="zh-CN" b="1" dirty="0">
                <a:solidFill>
                  <a:srgbClr val="3366FF"/>
                </a:solidFill>
                <a:ea typeface="MS PGothic" pitchFamily="34" charset="-128"/>
              </a:rPr>
              <a:t>clients</a:t>
            </a:r>
          </a:p>
          <a:p>
            <a:pPr lvl="2">
              <a:lnSpc>
                <a:spcPct val="90000"/>
              </a:lnSpc>
            </a:pPr>
            <a:r>
              <a:rPr lang="en-US" altLang="zh-CN" b="1" dirty="0">
                <a:solidFill>
                  <a:srgbClr val="3366FF"/>
                </a:solidFill>
                <a:ea typeface="MS PGothic" pitchFamily="34" charset="-128"/>
              </a:rPr>
              <a:t>Compute-server system </a:t>
            </a:r>
            <a:r>
              <a:rPr lang="en-US" altLang="zh-CN" dirty="0">
                <a:ea typeface="MS PGothic" pitchFamily="34" charset="-128"/>
              </a:rPr>
              <a:t>provides an interface to client to request services (i.e., database)</a:t>
            </a:r>
          </a:p>
          <a:p>
            <a:pPr lvl="2">
              <a:lnSpc>
                <a:spcPct val="90000"/>
              </a:lnSpc>
            </a:pPr>
            <a:r>
              <a:rPr lang="en-US" altLang="zh-CN" b="1" dirty="0">
                <a:solidFill>
                  <a:srgbClr val="3366FF"/>
                </a:solidFill>
                <a:ea typeface="MS PGothic" pitchFamily="34" charset="-128"/>
              </a:rPr>
              <a:t>File-server system </a:t>
            </a:r>
            <a:r>
              <a:rPr lang="en-US" altLang="zh-CN" dirty="0">
                <a:ea typeface="MS PGothic" pitchFamily="34" charset="-128"/>
              </a:rPr>
              <a:t>provides interface for clients to store and retrieve files</a:t>
            </a:r>
          </a:p>
          <a:p>
            <a:endParaRPr lang="zh-CN" altLang="en-US" dirty="0"/>
          </a:p>
        </p:txBody>
      </p:sp>
      <p:sp>
        <p:nvSpPr>
          <p:cNvPr id="82947" name="Rectangle 4"/>
          <p:cNvSpPr>
            <a:spLocks noChangeArrowheads="1"/>
          </p:cNvSpPr>
          <p:nvPr/>
        </p:nvSpPr>
        <p:spPr bwMode="auto">
          <a:xfrm>
            <a:off x="2056620" y="1518907"/>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35000"/>
              </a:spcBef>
              <a:buClr>
                <a:srgbClr val="993300"/>
              </a:buClr>
              <a:buSzPct val="90000"/>
              <a:buFont typeface="Monotype Sorts" pitchFamily="2" charset="2"/>
              <a:buChar char="n"/>
            </a:pPr>
            <a:endParaRPr kumimoji="1" lang="en-US" altLang="zh-CN" dirty="0">
              <a:ea typeface="MS PGothic" pitchFamily="34" charset="-128"/>
            </a:endParaRPr>
          </a:p>
        </p:txBody>
      </p:sp>
      <p:pic>
        <p:nvPicPr>
          <p:cNvPr id="8294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sz="2800" dirty="0"/>
              <a:t>四、</a:t>
            </a:r>
            <a:r>
              <a:rPr lang="en-US" altLang="zh-CN" sz="2800" dirty="0">
                <a:solidFill>
                  <a:srgbClr val="FF3300"/>
                </a:solidFill>
              </a:rPr>
              <a:t> Peer-to-Peer</a:t>
            </a:r>
          </a:p>
        </p:txBody>
      </p:sp>
      <p:sp>
        <p:nvSpPr>
          <p:cNvPr id="83971" name="Rectangle 3"/>
          <p:cNvSpPr>
            <a:spLocks noGrp="1" noChangeArrowheads="1"/>
          </p:cNvSpPr>
          <p:nvPr>
            <p:ph idx="1"/>
          </p:nvPr>
        </p:nvSpPr>
        <p:spPr/>
        <p:txBody>
          <a:bodyPr/>
          <a:lstStyle/>
          <a:p>
            <a:r>
              <a:rPr lang="en-US" altLang="zh-CN" sz="2000" dirty="0">
                <a:latin typeface="Arial" pitchFamily="34" charset="0"/>
              </a:rPr>
              <a:t>Another model of distributed system</a:t>
            </a:r>
          </a:p>
          <a:p>
            <a:r>
              <a:rPr lang="en-US" altLang="zh-CN" sz="2000" dirty="0">
                <a:latin typeface="Arial" pitchFamily="34" charset="0"/>
              </a:rPr>
              <a:t>P2P does not distinguish clients and servers</a:t>
            </a:r>
          </a:p>
          <a:p>
            <a:pPr lvl="1"/>
            <a:r>
              <a:rPr lang="en-US" altLang="zh-CN" sz="2000" dirty="0">
                <a:latin typeface="Arial" pitchFamily="34" charset="0"/>
              </a:rPr>
              <a:t>Instead all nodes are considered peers</a:t>
            </a:r>
          </a:p>
          <a:p>
            <a:pPr lvl="1"/>
            <a:r>
              <a:rPr lang="en-US" altLang="zh-CN" sz="2000" dirty="0">
                <a:latin typeface="Arial" pitchFamily="34" charset="0"/>
              </a:rPr>
              <a:t>May each act as client, server or both</a:t>
            </a:r>
          </a:p>
          <a:p>
            <a:pPr lvl="1"/>
            <a:r>
              <a:rPr lang="en-US" altLang="zh-CN" sz="2000" dirty="0">
                <a:latin typeface="Arial" pitchFamily="34" charset="0"/>
              </a:rPr>
              <a:t>Node must join P2P network</a:t>
            </a:r>
          </a:p>
          <a:p>
            <a:pPr lvl="2"/>
            <a:r>
              <a:rPr lang="en-US" altLang="zh-CN" sz="1800" dirty="0">
                <a:latin typeface="Arial" pitchFamily="34" charset="0"/>
              </a:rPr>
              <a:t>Registers its service with central lookup service on network, or</a:t>
            </a:r>
          </a:p>
          <a:p>
            <a:pPr lvl="2"/>
            <a:r>
              <a:rPr lang="en-US" altLang="zh-CN" sz="1800" dirty="0">
                <a:latin typeface="Arial" pitchFamily="34" charset="0"/>
              </a:rPr>
              <a:t>Broadcast request for service and respond to requests for service via </a:t>
            </a:r>
            <a:r>
              <a:rPr lang="en-US" altLang="zh-CN" sz="1800" i="1" dirty="0">
                <a:latin typeface="Arial" pitchFamily="34" charset="0"/>
              </a:rPr>
              <a:t>discovery protocol</a:t>
            </a:r>
          </a:p>
          <a:p>
            <a:pPr lvl="1"/>
            <a:r>
              <a:rPr lang="en-US" altLang="zh-CN" sz="2000" dirty="0">
                <a:latin typeface="Arial" pitchFamily="34" charset="0"/>
              </a:rPr>
              <a:t>Examples include</a:t>
            </a:r>
            <a:r>
              <a:rPr lang="en-US" altLang="zh-CN" sz="2000" i="1" dirty="0">
                <a:latin typeface="Arial" pitchFamily="34" charset="0"/>
              </a:rPr>
              <a:t> </a:t>
            </a:r>
            <a:r>
              <a:rPr lang="en-US" altLang="zh-CN" sz="2000" dirty="0">
                <a:latin typeface="Arial" pitchFamily="34" charset="0"/>
              </a:rPr>
              <a:t>Napster</a:t>
            </a:r>
            <a:r>
              <a:rPr lang="en-US" altLang="zh-CN" sz="2000" i="1" dirty="0">
                <a:latin typeface="Arial" pitchFamily="34" charset="0"/>
              </a:rPr>
              <a:t> </a:t>
            </a:r>
            <a:r>
              <a:rPr lang="en-US" altLang="zh-CN" sz="2000" dirty="0">
                <a:latin typeface="Arial" pitchFamily="34" charset="0"/>
              </a:rPr>
              <a:t>and</a:t>
            </a:r>
            <a:r>
              <a:rPr lang="en-US" altLang="zh-CN" sz="2000" i="1" dirty="0">
                <a:latin typeface="Arial" pitchFamily="34" charset="0"/>
              </a:rPr>
              <a:t> </a:t>
            </a:r>
            <a:r>
              <a:rPr lang="en-US" altLang="zh-CN" sz="2000" dirty="0">
                <a:latin typeface="Arial" pitchFamily="34" charset="0"/>
              </a:rPr>
              <a:t>Gnutella</a:t>
            </a:r>
            <a:r>
              <a:rPr lang="en-US" altLang="zh-CN" sz="2000" i="1" dirty="0">
                <a:latin typeface="Arial" pitchFamily="34" charset="0"/>
              </a:rPr>
              <a:t>, </a:t>
            </a:r>
            <a:r>
              <a:rPr lang="en-US" altLang="zh-CN" sz="2000" dirty="0">
                <a:solidFill>
                  <a:srgbClr val="3366FF"/>
                </a:solidFill>
                <a:latin typeface="Arial" pitchFamily="34" charset="0"/>
              </a:rPr>
              <a:t>Voice over IP </a:t>
            </a:r>
            <a:r>
              <a:rPr lang="en-US" altLang="zh-CN" sz="2000" i="1" dirty="0">
                <a:latin typeface="Arial" pitchFamily="34" charset="0"/>
              </a:rPr>
              <a:t>(</a:t>
            </a:r>
            <a:r>
              <a:rPr lang="en-US" altLang="zh-CN" sz="2000" dirty="0">
                <a:solidFill>
                  <a:srgbClr val="3366FF"/>
                </a:solidFill>
                <a:latin typeface="Arial" pitchFamily="34" charset="0"/>
              </a:rPr>
              <a:t>VoIP</a:t>
            </a:r>
            <a:r>
              <a:rPr lang="en-US" altLang="zh-CN" sz="2000" i="1" dirty="0">
                <a:latin typeface="Arial" pitchFamily="34" charset="0"/>
              </a:rPr>
              <a:t>) </a:t>
            </a:r>
            <a:r>
              <a:rPr lang="en-US" altLang="zh-CN" sz="2000" dirty="0">
                <a:latin typeface="Arial" pitchFamily="34" charset="0"/>
              </a:rPr>
              <a:t>such as Skype </a:t>
            </a:r>
          </a:p>
          <a:p>
            <a:pPr lvl="1"/>
            <a:endParaRPr lang="en-US" altLang="zh-CN" sz="2000" dirty="0">
              <a:latin typeface="Arial" pitchFamily="34" charset="0"/>
            </a:endParaRPr>
          </a:p>
          <a:p>
            <a:r>
              <a:rPr lang="en-US" altLang="zh-CN" dirty="0" err="1">
                <a:solidFill>
                  <a:srgbClr val="FF0000"/>
                </a:solidFill>
                <a:latin typeface="Arial" pitchFamily="34" charset="0"/>
              </a:rPr>
              <a:t>Blockchain</a:t>
            </a:r>
            <a:r>
              <a:rPr lang="en-US" altLang="zh-CN" dirty="0">
                <a:solidFill>
                  <a:srgbClr val="FF0000"/>
                </a:solidFill>
                <a:latin typeface="Arial" pitchFamily="34" charset="0"/>
              </a:rPr>
              <a:t> </a:t>
            </a:r>
            <a:r>
              <a:rPr lang="en-US" altLang="zh-CN" dirty="0">
                <a:latin typeface="Arial" pitchFamily="34" charset="0"/>
              </a:rPr>
              <a:t>technology </a:t>
            </a:r>
            <a:r>
              <a:rPr lang="zh-CN" altLang="en-US" dirty="0">
                <a:latin typeface="Arial" pitchFamily="34" charset="0"/>
              </a:rPr>
              <a:t>区块链技术</a:t>
            </a:r>
            <a:endParaRPr lang="en-US" altLang="zh-CN" dirty="0">
              <a:latin typeface="Arial" pitchFamily="34" charset="0"/>
            </a:endParaRPr>
          </a:p>
        </p:txBody>
      </p:sp>
      <p:pic>
        <p:nvPicPr>
          <p:cNvPr id="8397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8900" y="995364"/>
            <a:ext cx="2668588"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a:t>Chapter Objectives</a:t>
            </a:r>
          </a:p>
        </p:txBody>
      </p:sp>
      <p:sp>
        <p:nvSpPr>
          <p:cNvPr id="6147" name="Rectangle 3"/>
          <p:cNvSpPr>
            <a:spLocks noGrp="1" noChangeArrowheads="1"/>
          </p:cNvSpPr>
          <p:nvPr>
            <p:ph idx="1"/>
          </p:nvPr>
        </p:nvSpPr>
        <p:spPr/>
        <p:txBody>
          <a:bodyPr/>
          <a:lstStyle/>
          <a:p>
            <a:pPr eaLnBrk="1" hangingPunct="1"/>
            <a:r>
              <a:rPr lang="en-US" altLang="zh-CN" dirty="0">
                <a:latin typeface="Arial" pitchFamily="34" charset="0"/>
                <a:ea typeface="宋体" pitchFamily="2" charset="-122"/>
              </a:rPr>
              <a:t>Describe the general organization of a computer system and the role of interrupts.</a:t>
            </a:r>
          </a:p>
          <a:p>
            <a:pPr eaLnBrk="1" hangingPunct="1"/>
            <a:r>
              <a:rPr lang="en-US" altLang="zh-CN" dirty="0">
                <a:latin typeface="Arial" pitchFamily="34" charset="0"/>
                <a:ea typeface="宋体" pitchFamily="2" charset="-122"/>
              </a:rPr>
              <a:t>Describe the components in a modern multiprocessor computer system.</a:t>
            </a:r>
          </a:p>
          <a:p>
            <a:pPr eaLnBrk="1" hangingPunct="1"/>
            <a:r>
              <a:rPr lang="en-US" altLang="zh-CN" dirty="0">
                <a:latin typeface="Arial" pitchFamily="34" charset="0"/>
                <a:ea typeface="宋体" pitchFamily="2" charset="-122"/>
              </a:rPr>
              <a:t>Illustrate the transition from user mode to kernel mode.</a:t>
            </a:r>
          </a:p>
          <a:p>
            <a:pPr eaLnBrk="1" hangingPunct="1"/>
            <a:r>
              <a:rPr lang="en-US" altLang="zh-CN" dirty="0">
                <a:latin typeface="Arial" pitchFamily="34" charset="0"/>
                <a:ea typeface="宋体" pitchFamily="2" charset="-122"/>
              </a:rPr>
              <a:t>Discuss how operating systems are used in various computing environments.</a:t>
            </a:r>
          </a:p>
          <a:p>
            <a:pPr eaLnBrk="1" hangingPunct="1"/>
            <a:r>
              <a:rPr lang="en-US" altLang="zh-CN" dirty="0">
                <a:latin typeface="Arial" pitchFamily="34" charset="0"/>
                <a:ea typeface="宋体" pitchFamily="2" charset="-122"/>
              </a:rPr>
              <a:t>Provide examples of free and open-source operating systems.</a:t>
            </a:r>
            <a:endParaRPr lang="zh-CN" altLang="en-US" b="0" dirty="0">
              <a:latin typeface="Arial" pitchFamily="34" charset="0"/>
              <a:ea typeface="宋体" pitchFamily="2" charset="-122"/>
            </a:endParaRP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sz="2800" dirty="0"/>
              <a:t>五、</a:t>
            </a:r>
            <a:r>
              <a:rPr lang="en-US" altLang="zh-CN" sz="2800" dirty="0"/>
              <a:t> </a:t>
            </a:r>
            <a:r>
              <a:rPr lang="en-US" altLang="zh-CN" sz="2800" dirty="0">
                <a:solidFill>
                  <a:srgbClr val="FF3300"/>
                </a:solidFill>
              </a:rPr>
              <a:t>Virtualization</a:t>
            </a:r>
          </a:p>
        </p:txBody>
      </p:sp>
      <p:sp>
        <p:nvSpPr>
          <p:cNvPr id="84995" name="Rectangle 3"/>
          <p:cNvSpPr>
            <a:spLocks noGrp="1" noChangeArrowheads="1"/>
          </p:cNvSpPr>
          <p:nvPr>
            <p:ph idx="1"/>
          </p:nvPr>
        </p:nvSpPr>
        <p:spPr/>
        <p:txBody>
          <a:bodyPr/>
          <a:lstStyle/>
          <a:p>
            <a:r>
              <a:rPr lang="en-US" altLang="zh-CN" dirty="0">
                <a:latin typeface="Arial" pitchFamily="34" charset="0"/>
              </a:rPr>
              <a:t>Allows operating systems to run applications within other </a:t>
            </a:r>
            <a:r>
              <a:rPr lang="en-US" altLang="zh-CN" dirty="0" err="1">
                <a:latin typeface="Arial" pitchFamily="34" charset="0"/>
              </a:rPr>
              <a:t>OSes</a:t>
            </a:r>
            <a:endParaRPr lang="en-US" altLang="zh-CN" dirty="0">
              <a:latin typeface="Arial" pitchFamily="34" charset="0"/>
            </a:endParaRPr>
          </a:p>
          <a:p>
            <a:pPr lvl="1"/>
            <a:r>
              <a:rPr lang="en-US" altLang="zh-CN" sz="2000" dirty="0">
                <a:latin typeface="Arial" pitchFamily="34" charset="0"/>
              </a:rPr>
              <a:t>Vast and growing industry</a:t>
            </a:r>
          </a:p>
          <a:p>
            <a:endParaRPr lang="en-US" altLang="zh-CN" sz="700" dirty="0">
              <a:latin typeface="Arial" pitchFamily="34" charset="0"/>
            </a:endParaRPr>
          </a:p>
          <a:p>
            <a:r>
              <a:rPr lang="en-US" altLang="zh-CN" dirty="0">
                <a:solidFill>
                  <a:srgbClr val="3366FF"/>
                </a:solidFill>
                <a:latin typeface="Arial" pitchFamily="34" charset="0"/>
              </a:rPr>
              <a:t>Emulation</a:t>
            </a:r>
            <a:r>
              <a:rPr lang="en-US" altLang="zh-CN" dirty="0">
                <a:latin typeface="Arial" pitchFamily="34" charset="0"/>
              </a:rPr>
              <a:t> used when source CPU type different from target type (i.e. PowerPC to Intel x86)</a:t>
            </a:r>
          </a:p>
          <a:p>
            <a:pPr lvl="1"/>
            <a:r>
              <a:rPr lang="en-US" altLang="zh-CN" sz="2000" dirty="0">
                <a:latin typeface="Arial" pitchFamily="34" charset="0"/>
              </a:rPr>
              <a:t>Generally slowest method</a:t>
            </a:r>
          </a:p>
          <a:p>
            <a:pPr lvl="1"/>
            <a:r>
              <a:rPr lang="en-US" altLang="zh-CN" sz="2000" dirty="0">
                <a:latin typeface="Arial" pitchFamily="34" charset="0"/>
              </a:rPr>
              <a:t>When computer language not compiled to native code – </a:t>
            </a:r>
            <a:r>
              <a:rPr lang="en-US" altLang="zh-CN" sz="2000" dirty="0">
                <a:solidFill>
                  <a:srgbClr val="3366FF"/>
                </a:solidFill>
                <a:latin typeface="Arial" pitchFamily="34" charset="0"/>
              </a:rPr>
              <a:t>Interpretation</a:t>
            </a:r>
          </a:p>
          <a:p>
            <a:r>
              <a:rPr lang="en-US" altLang="zh-CN" dirty="0">
                <a:solidFill>
                  <a:srgbClr val="3366FF"/>
                </a:solidFill>
                <a:latin typeface="Arial" pitchFamily="34" charset="0"/>
              </a:rPr>
              <a:t>Virtualization</a:t>
            </a:r>
            <a:r>
              <a:rPr lang="en-US" altLang="zh-CN" dirty="0">
                <a:latin typeface="Arial" pitchFamily="34" charset="0"/>
              </a:rPr>
              <a:t> – OS natively compiled for CPU, running </a:t>
            </a:r>
            <a:r>
              <a:rPr lang="en-US" altLang="zh-CN" dirty="0">
                <a:solidFill>
                  <a:srgbClr val="3366FF"/>
                </a:solidFill>
                <a:latin typeface="Arial" pitchFamily="34" charset="0"/>
              </a:rPr>
              <a:t>guest</a:t>
            </a:r>
            <a:r>
              <a:rPr lang="en-US" altLang="zh-CN" dirty="0">
                <a:latin typeface="Arial" pitchFamily="34" charset="0"/>
              </a:rPr>
              <a:t> </a:t>
            </a:r>
            <a:r>
              <a:rPr lang="en-US" altLang="zh-CN" dirty="0" err="1">
                <a:latin typeface="Arial" pitchFamily="34" charset="0"/>
              </a:rPr>
              <a:t>OSes</a:t>
            </a:r>
            <a:r>
              <a:rPr lang="en-US" altLang="zh-CN" dirty="0">
                <a:latin typeface="Arial" pitchFamily="34" charset="0"/>
              </a:rPr>
              <a:t>  also natively compiled </a:t>
            </a:r>
          </a:p>
          <a:p>
            <a:pPr lvl="1"/>
            <a:r>
              <a:rPr lang="en-US" altLang="zh-CN" sz="2000" dirty="0">
                <a:latin typeface="Arial" pitchFamily="34" charset="0"/>
              </a:rPr>
              <a:t>Consider VMware running </a:t>
            </a:r>
            <a:r>
              <a:rPr lang="en-US" altLang="zh-CN" sz="2000" dirty="0" err="1">
                <a:latin typeface="Arial" pitchFamily="34" charset="0"/>
              </a:rPr>
              <a:t>WinXP</a:t>
            </a:r>
            <a:r>
              <a:rPr lang="en-US" altLang="zh-CN" sz="2000" dirty="0">
                <a:latin typeface="Arial" pitchFamily="34" charset="0"/>
              </a:rPr>
              <a:t> guests, each running applications, all on native </a:t>
            </a:r>
            <a:r>
              <a:rPr lang="en-US" altLang="zh-CN" sz="2000" dirty="0" err="1">
                <a:latin typeface="Arial" pitchFamily="34" charset="0"/>
              </a:rPr>
              <a:t>WinXP</a:t>
            </a:r>
            <a:r>
              <a:rPr lang="en-US" altLang="zh-CN" sz="2000" dirty="0">
                <a:latin typeface="Arial" pitchFamily="34" charset="0"/>
              </a:rPr>
              <a:t> </a:t>
            </a:r>
            <a:r>
              <a:rPr lang="en-US" altLang="zh-CN" sz="2000" dirty="0">
                <a:solidFill>
                  <a:srgbClr val="3366FF"/>
                </a:solidFill>
                <a:latin typeface="Arial" pitchFamily="34" charset="0"/>
              </a:rPr>
              <a:t>host</a:t>
            </a:r>
            <a:r>
              <a:rPr lang="en-US" altLang="zh-CN" sz="2000" dirty="0">
                <a:latin typeface="Arial" pitchFamily="34" charset="0"/>
              </a:rPr>
              <a:t> OS</a:t>
            </a:r>
          </a:p>
          <a:p>
            <a:pPr lvl="1"/>
            <a:r>
              <a:rPr lang="en-US" altLang="zh-CN" sz="2000" dirty="0">
                <a:solidFill>
                  <a:srgbClr val="3366FF"/>
                </a:solidFill>
                <a:latin typeface="Arial" pitchFamily="34" charset="0"/>
              </a:rPr>
              <a:t>VMM</a:t>
            </a:r>
            <a:r>
              <a:rPr lang="en-US" altLang="zh-CN" sz="2000" dirty="0">
                <a:latin typeface="Arial" pitchFamily="34" charset="0"/>
              </a:rPr>
              <a:t> provides virtualization services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z="2800" dirty="0"/>
              <a:t> Virtualization</a:t>
            </a:r>
          </a:p>
        </p:txBody>
      </p:sp>
      <p:sp>
        <p:nvSpPr>
          <p:cNvPr id="86019" name="Rectangle 3"/>
          <p:cNvSpPr>
            <a:spLocks noGrp="1" noChangeArrowheads="1"/>
          </p:cNvSpPr>
          <p:nvPr>
            <p:ph idx="1"/>
          </p:nvPr>
        </p:nvSpPr>
        <p:spPr/>
        <p:txBody>
          <a:bodyPr/>
          <a:lstStyle/>
          <a:p>
            <a:r>
              <a:rPr lang="en-US" altLang="zh-CN" sz="2400" b="0" dirty="0">
                <a:latin typeface="Arial" pitchFamily="34" charset="0"/>
              </a:rPr>
              <a:t>Use cases involve laptops and desktops running multiple </a:t>
            </a:r>
            <a:r>
              <a:rPr lang="en-US" altLang="zh-CN" sz="2400" b="0" dirty="0" err="1">
                <a:latin typeface="Arial" pitchFamily="34" charset="0"/>
              </a:rPr>
              <a:t>OSes</a:t>
            </a:r>
            <a:r>
              <a:rPr lang="en-US" altLang="zh-CN" sz="2400" b="0" dirty="0">
                <a:latin typeface="Arial" pitchFamily="34" charset="0"/>
              </a:rPr>
              <a:t> for exploration or compatibility</a:t>
            </a:r>
          </a:p>
          <a:p>
            <a:pPr lvl="1"/>
            <a:r>
              <a:rPr lang="en-US" altLang="zh-CN" sz="2000" b="0" dirty="0">
                <a:latin typeface="Arial" pitchFamily="34" charset="0"/>
              </a:rPr>
              <a:t>Apple laptop running Mac OS X host, Windows as a guest</a:t>
            </a:r>
          </a:p>
          <a:p>
            <a:pPr lvl="1"/>
            <a:r>
              <a:rPr lang="en-US" altLang="zh-CN" sz="2000" b="0" dirty="0">
                <a:latin typeface="Arial" pitchFamily="34" charset="0"/>
              </a:rPr>
              <a:t>Developing apps for multiple </a:t>
            </a:r>
            <a:r>
              <a:rPr lang="en-US" altLang="zh-CN" sz="2000" b="0" dirty="0" err="1">
                <a:latin typeface="Arial" pitchFamily="34" charset="0"/>
              </a:rPr>
              <a:t>OSes</a:t>
            </a:r>
            <a:r>
              <a:rPr lang="en-US" altLang="zh-CN" sz="2000" b="0" dirty="0">
                <a:latin typeface="Arial" pitchFamily="34" charset="0"/>
              </a:rPr>
              <a:t> without having multiple systems</a:t>
            </a:r>
          </a:p>
          <a:p>
            <a:pPr lvl="1"/>
            <a:r>
              <a:rPr lang="en-US" altLang="zh-CN" sz="2000" b="0" dirty="0">
                <a:latin typeface="Arial" pitchFamily="34" charset="0"/>
              </a:rPr>
              <a:t>QA testing applications without having multiple systems</a:t>
            </a:r>
          </a:p>
          <a:p>
            <a:pPr lvl="1"/>
            <a:r>
              <a:rPr lang="en-US" altLang="zh-CN" sz="2000" b="0" dirty="0">
                <a:latin typeface="Arial" pitchFamily="34" charset="0"/>
              </a:rPr>
              <a:t>Executing and managing compute environments within data centers</a:t>
            </a:r>
          </a:p>
          <a:p>
            <a:r>
              <a:rPr lang="en-US" altLang="zh-CN" sz="2400" b="0" dirty="0">
                <a:latin typeface="Arial" pitchFamily="34" charset="0"/>
              </a:rPr>
              <a:t>VMM can run natively, in which case they are also the host</a:t>
            </a:r>
          </a:p>
          <a:p>
            <a:pPr lvl="1"/>
            <a:r>
              <a:rPr lang="en-US" altLang="zh-CN" sz="2000" b="0" dirty="0">
                <a:latin typeface="Arial" pitchFamily="34" charset="0"/>
              </a:rPr>
              <a:t>There is no general purpose host then (VMware ESX and Citrix </a:t>
            </a:r>
            <a:r>
              <a:rPr lang="en-US" altLang="zh-CN" sz="2000" b="0" dirty="0" err="1">
                <a:latin typeface="Arial" pitchFamily="34" charset="0"/>
              </a:rPr>
              <a:t>XenServer</a:t>
            </a:r>
            <a:r>
              <a:rPr lang="en-US" altLang="zh-CN" sz="2000" b="0" dirty="0">
                <a:latin typeface="Arial" pitchFamily="34" charset="0"/>
              </a:rPr>
              <a:t>)</a:t>
            </a:r>
          </a:p>
          <a:p>
            <a:pPr lvl="2"/>
            <a:endParaRPr lang="en-US" altLang="zh-CN" sz="1800" b="0" dirty="0">
              <a:latin typeface="Arial"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2800" dirty="0"/>
              <a:t> Virtualization</a:t>
            </a:r>
          </a:p>
        </p:txBody>
      </p:sp>
      <p:sp>
        <p:nvSpPr>
          <p:cNvPr id="2" name="内容占位符 1"/>
          <p:cNvSpPr>
            <a:spLocks noGrp="1"/>
          </p:cNvSpPr>
          <p:nvPr>
            <p:ph idx="1"/>
          </p:nvPr>
        </p:nvSpPr>
        <p:spPr/>
        <p:txBody>
          <a:bodyPr/>
          <a:lstStyle/>
          <a:p>
            <a:endParaRPr lang="zh-CN" altLang="en-US"/>
          </a:p>
        </p:txBody>
      </p:sp>
      <p:pic>
        <p:nvPicPr>
          <p:cNvPr id="87043" name="Picture 1" descr="1_20.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07" y="1246741"/>
            <a:ext cx="7638836" cy="518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dirty="0"/>
              <a:t>五、</a:t>
            </a:r>
            <a:r>
              <a:rPr lang="en-US" altLang="zh-CN" dirty="0">
                <a:solidFill>
                  <a:srgbClr val="FF3300"/>
                </a:solidFill>
              </a:rPr>
              <a:t> Cloud Computing</a:t>
            </a:r>
          </a:p>
        </p:txBody>
      </p:sp>
      <p:sp>
        <p:nvSpPr>
          <p:cNvPr id="88067" name="Rectangle 3"/>
          <p:cNvSpPr>
            <a:spLocks noGrp="1" noChangeArrowheads="1"/>
          </p:cNvSpPr>
          <p:nvPr>
            <p:ph idx="1"/>
          </p:nvPr>
        </p:nvSpPr>
        <p:spPr/>
        <p:txBody>
          <a:bodyPr/>
          <a:lstStyle/>
          <a:p>
            <a:r>
              <a:rPr lang="en-US" altLang="zh-CN" sz="2400" b="0" dirty="0">
                <a:solidFill>
                  <a:srgbClr val="0000FF"/>
                </a:solidFill>
                <a:latin typeface="Arial" pitchFamily="34" charset="0"/>
              </a:rPr>
              <a:t>Delivers computing, storage, even apps as a service across a network</a:t>
            </a:r>
          </a:p>
          <a:p>
            <a:r>
              <a:rPr lang="en-US" altLang="zh-CN" sz="2400" b="0" dirty="0">
                <a:latin typeface="Arial" pitchFamily="34" charset="0"/>
              </a:rPr>
              <a:t>Logical extension of virtualization as based on virtualization</a:t>
            </a:r>
          </a:p>
          <a:p>
            <a:pPr lvl="1"/>
            <a:r>
              <a:rPr lang="en-US" altLang="zh-CN" sz="2000" b="0" dirty="0">
                <a:latin typeface="Arial" pitchFamily="34" charset="0"/>
              </a:rPr>
              <a:t>Amazon </a:t>
            </a:r>
            <a:r>
              <a:rPr lang="en-US" altLang="zh-CN" sz="2000" b="0" dirty="0">
                <a:solidFill>
                  <a:srgbClr val="3366FF"/>
                </a:solidFill>
                <a:latin typeface="Arial" pitchFamily="34" charset="0"/>
              </a:rPr>
              <a:t>EC2</a:t>
            </a:r>
            <a:r>
              <a:rPr lang="en-US" altLang="zh-CN" sz="2000" b="0" dirty="0">
                <a:latin typeface="Arial" pitchFamily="34" charset="0"/>
              </a:rPr>
              <a:t>  has thousands of servers, millions of VMs, PBs of storage available across the Internet, pay based on usage</a:t>
            </a:r>
            <a:endParaRPr lang="en-US" altLang="zh-CN" sz="700" b="0" dirty="0">
              <a:latin typeface="Arial"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dirty="0"/>
              <a:t> Cloud Computing</a:t>
            </a:r>
          </a:p>
        </p:txBody>
      </p:sp>
      <p:sp>
        <p:nvSpPr>
          <p:cNvPr id="89091" name="Rectangle 3"/>
          <p:cNvSpPr>
            <a:spLocks noGrp="1" noChangeArrowheads="1"/>
          </p:cNvSpPr>
          <p:nvPr>
            <p:ph idx="1"/>
          </p:nvPr>
        </p:nvSpPr>
        <p:spPr/>
        <p:txBody>
          <a:bodyPr/>
          <a:lstStyle/>
          <a:p>
            <a:r>
              <a:rPr lang="en-US" altLang="zh-CN" dirty="0">
                <a:latin typeface="Arial" pitchFamily="34" charset="0"/>
              </a:rPr>
              <a:t>Many types</a:t>
            </a:r>
          </a:p>
          <a:p>
            <a:pPr lvl="1"/>
            <a:r>
              <a:rPr lang="en-US" altLang="zh-CN" dirty="0">
                <a:solidFill>
                  <a:srgbClr val="FF0000"/>
                </a:solidFill>
                <a:latin typeface="Arial" pitchFamily="34" charset="0"/>
              </a:rPr>
              <a:t>Public cloud </a:t>
            </a:r>
            <a:r>
              <a:rPr lang="zh-CN" altLang="en-US" dirty="0">
                <a:solidFill>
                  <a:srgbClr val="FF0000"/>
                </a:solidFill>
                <a:latin typeface="Arial" pitchFamily="34" charset="0"/>
              </a:rPr>
              <a:t>（公有云）</a:t>
            </a:r>
            <a:r>
              <a:rPr lang="en-US" altLang="zh-CN" sz="2000" dirty="0">
                <a:latin typeface="Arial" pitchFamily="34" charset="0"/>
              </a:rPr>
              <a:t>– available via Internet to anyone willing to pay</a:t>
            </a:r>
          </a:p>
          <a:p>
            <a:pPr lvl="1"/>
            <a:r>
              <a:rPr lang="en-US" altLang="zh-CN" dirty="0">
                <a:solidFill>
                  <a:srgbClr val="FF0000"/>
                </a:solidFill>
                <a:latin typeface="Arial" pitchFamily="34" charset="0"/>
              </a:rPr>
              <a:t>Private cloud</a:t>
            </a:r>
            <a:r>
              <a:rPr lang="zh-CN" altLang="en-US" dirty="0">
                <a:solidFill>
                  <a:srgbClr val="FF0000"/>
                </a:solidFill>
                <a:latin typeface="Arial" pitchFamily="34" charset="0"/>
              </a:rPr>
              <a:t> （私有云）</a:t>
            </a:r>
            <a:r>
              <a:rPr lang="en-US" altLang="zh-CN" dirty="0">
                <a:solidFill>
                  <a:srgbClr val="3366FF"/>
                </a:solidFill>
                <a:latin typeface="Arial" pitchFamily="34" charset="0"/>
              </a:rPr>
              <a:t> </a:t>
            </a:r>
            <a:r>
              <a:rPr lang="en-US" altLang="zh-CN" sz="2000" dirty="0">
                <a:latin typeface="Arial" pitchFamily="34" charset="0"/>
              </a:rPr>
              <a:t>– run by a company for the company</a:t>
            </a:r>
            <a:r>
              <a:rPr lang="en-US" altLang="en-US" sz="2000" dirty="0">
                <a:latin typeface="Arial" pitchFamily="34" charset="0"/>
              </a:rPr>
              <a:t>’</a:t>
            </a:r>
            <a:r>
              <a:rPr lang="en-US" altLang="zh-CN" sz="2000" dirty="0">
                <a:latin typeface="Arial" pitchFamily="34" charset="0"/>
              </a:rPr>
              <a:t>s own use</a:t>
            </a:r>
          </a:p>
          <a:p>
            <a:pPr lvl="1"/>
            <a:r>
              <a:rPr lang="en-US" altLang="zh-CN" dirty="0">
                <a:solidFill>
                  <a:srgbClr val="FF0000"/>
                </a:solidFill>
                <a:latin typeface="Arial" pitchFamily="34" charset="0"/>
              </a:rPr>
              <a:t>Hybrid cloud </a:t>
            </a:r>
            <a:r>
              <a:rPr lang="zh-CN" altLang="en-US" dirty="0">
                <a:solidFill>
                  <a:srgbClr val="FF0000"/>
                </a:solidFill>
                <a:latin typeface="Arial" pitchFamily="34" charset="0"/>
              </a:rPr>
              <a:t>（混合云</a:t>
            </a:r>
            <a:r>
              <a:rPr lang="zh-CN" altLang="en-US" sz="2000" dirty="0">
                <a:solidFill>
                  <a:srgbClr val="FF0000"/>
                </a:solidFill>
                <a:latin typeface="Arial" pitchFamily="34" charset="0"/>
              </a:rPr>
              <a:t>）</a:t>
            </a:r>
            <a:r>
              <a:rPr lang="en-US" altLang="zh-CN" sz="2000" dirty="0">
                <a:latin typeface="Arial" pitchFamily="34" charset="0"/>
              </a:rPr>
              <a:t>– includes both public and private cloud components</a:t>
            </a:r>
          </a:p>
          <a:p>
            <a:pPr lvl="1"/>
            <a:endParaRPr lang="en-US" altLang="zh-CN" sz="2000" dirty="0">
              <a:latin typeface="Arial" pitchFamily="34" charset="0"/>
            </a:endParaRPr>
          </a:p>
          <a:p>
            <a:pPr lvl="1"/>
            <a:r>
              <a:rPr lang="en-US" altLang="zh-CN" dirty="0">
                <a:latin typeface="Arial" pitchFamily="34" charset="0"/>
              </a:rPr>
              <a:t>Software as a Service (</a:t>
            </a:r>
            <a:r>
              <a:rPr lang="en-US" altLang="zh-CN" dirty="0" err="1">
                <a:solidFill>
                  <a:srgbClr val="FF0000"/>
                </a:solidFill>
                <a:latin typeface="Arial" pitchFamily="34" charset="0"/>
              </a:rPr>
              <a:t>SaaS</a:t>
            </a:r>
            <a:r>
              <a:rPr lang="zh-CN" altLang="en-US" dirty="0">
                <a:solidFill>
                  <a:srgbClr val="3366FF"/>
                </a:solidFill>
                <a:latin typeface="Arial" pitchFamily="34" charset="0"/>
              </a:rPr>
              <a:t>，软件即服务</a:t>
            </a:r>
            <a:r>
              <a:rPr lang="en-US" altLang="zh-CN" dirty="0">
                <a:latin typeface="Arial" pitchFamily="34" charset="0"/>
              </a:rPr>
              <a:t>) </a:t>
            </a:r>
            <a:r>
              <a:rPr lang="en-US" altLang="zh-CN" sz="2000" dirty="0">
                <a:latin typeface="Arial" pitchFamily="34" charset="0"/>
              </a:rPr>
              <a:t>– one or more applications available via the Internet (i.e. word processor)</a:t>
            </a:r>
          </a:p>
          <a:p>
            <a:pPr lvl="1"/>
            <a:r>
              <a:rPr lang="en-US" altLang="zh-CN" dirty="0">
                <a:latin typeface="Arial" pitchFamily="34" charset="0"/>
              </a:rPr>
              <a:t>Platform as a Service (</a:t>
            </a:r>
            <a:r>
              <a:rPr lang="en-US" altLang="zh-CN" dirty="0">
                <a:solidFill>
                  <a:srgbClr val="FF0000"/>
                </a:solidFill>
                <a:latin typeface="Arial" pitchFamily="34" charset="0"/>
              </a:rPr>
              <a:t>PaaS</a:t>
            </a:r>
            <a:r>
              <a:rPr lang="zh-CN" altLang="en-US" dirty="0">
                <a:solidFill>
                  <a:srgbClr val="3366FF"/>
                </a:solidFill>
                <a:latin typeface="Arial" pitchFamily="34" charset="0"/>
              </a:rPr>
              <a:t>，平台即服务</a:t>
            </a:r>
            <a:r>
              <a:rPr lang="en-US" altLang="zh-CN" dirty="0">
                <a:latin typeface="Arial" pitchFamily="34" charset="0"/>
              </a:rPr>
              <a:t>) </a:t>
            </a:r>
            <a:r>
              <a:rPr lang="en-US" altLang="zh-CN" sz="2000" dirty="0">
                <a:latin typeface="Arial" pitchFamily="34" charset="0"/>
              </a:rPr>
              <a:t>– software stack ready for application use via the Internet (</a:t>
            </a:r>
            <a:r>
              <a:rPr lang="en-US" altLang="zh-CN" sz="2000" dirty="0" err="1">
                <a:latin typeface="Arial" pitchFamily="34" charset="0"/>
              </a:rPr>
              <a:t>i.e</a:t>
            </a:r>
            <a:r>
              <a:rPr lang="en-US" altLang="zh-CN" sz="2000" dirty="0">
                <a:latin typeface="Arial" pitchFamily="34" charset="0"/>
              </a:rPr>
              <a:t> a database server)</a:t>
            </a:r>
          </a:p>
          <a:p>
            <a:pPr lvl="1"/>
            <a:r>
              <a:rPr lang="en-US" altLang="zh-CN" dirty="0">
                <a:latin typeface="Arial" pitchFamily="34" charset="0"/>
              </a:rPr>
              <a:t>Infrastructure as a Service (</a:t>
            </a:r>
            <a:r>
              <a:rPr lang="en-US" altLang="zh-CN" dirty="0" err="1">
                <a:solidFill>
                  <a:srgbClr val="FF0000"/>
                </a:solidFill>
                <a:latin typeface="Arial" pitchFamily="34" charset="0"/>
              </a:rPr>
              <a:t>IaaS</a:t>
            </a:r>
            <a:r>
              <a:rPr lang="zh-CN" altLang="en-US" dirty="0">
                <a:solidFill>
                  <a:srgbClr val="3366FF"/>
                </a:solidFill>
                <a:latin typeface="Arial" pitchFamily="34" charset="0"/>
              </a:rPr>
              <a:t>，基础设施即服务</a:t>
            </a:r>
            <a:r>
              <a:rPr lang="en-US" altLang="zh-CN" dirty="0">
                <a:latin typeface="Arial" pitchFamily="34" charset="0"/>
              </a:rPr>
              <a:t>) </a:t>
            </a:r>
            <a:r>
              <a:rPr lang="en-US" altLang="zh-CN" sz="2000" dirty="0">
                <a:latin typeface="Arial" pitchFamily="34" charset="0"/>
              </a:rPr>
              <a:t>– servers or storage available over Internet (i.e. storage available for backup use)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2400" dirty="0"/>
              <a:t> Cloud Computing</a:t>
            </a:r>
          </a:p>
        </p:txBody>
      </p:sp>
      <p:sp>
        <p:nvSpPr>
          <p:cNvPr id="90115" name="Rectangle 3"/>
          <p:cNvSpPr>
            <a:spLocks noGrp="1" noChangeArrowheads="1"/>
          </p:cNvSpPr>
          <p:nvPr>
            <p:ph idx="1"/>
          </p:nvPr>
        </p:nvSpPr>
        <p:spPr/>
        <p:txBody>
          <a:bodyPr/>
          <a:lstStyle/>
          <a:p>
            <a:r>
              <a:rPr lang="en-US" altLang="zh-CN" sz="2400">
                <a:solidFill>
                  <a:srgbClr val="FF3300"/>
                </a:solidFill>
                <a:latin typeface="Arial" pitchFamily="34" charset="0"/>
              </a:rPr>
              <a:t>Cloud compute environments composed of traditional OSes, plus VMMs, plus cloud management tools</a:t>
            </a:r>
          </a:p>
          <a:p>
            <a:pPr lvl="1"/>
            <a:r>
              <a:rPr lang="en-US" altLang="zh-CN" sz="2000">
                <a:latin typeface="Arial" pitchFamily="34" charset="0"/>
              </a:rPr>
              <a:t>Internet connectivity requires security like firewalls</a:t>
            </a:r>
            <a:endParaRPr lang="en-US" altLang="zh-CN" sz="700">
              <a:latin typeface="Arial" pitchFamily="34" charset="0"/>
            </a:endParaRPr>
          </a:p>
          <a:p>
            <a:pPr lvl="1"/>
            <a:r>
              <a:rPr lang="en-US" altLang="zh-CN" sz="2000">
                <a:latin typeface="Arial" pitchFamily="34" charset="0"/>
              </a:rPr>
              <a:t>Load balancers spread traffic across multiple applications</a:t>
            </a:r>
          </a:p>
        </p:txBody>
      </p:sp>
      <p:pic>
        <p:nvPicPr>
          <p:cNvPr id="90116" name="Picture 1" descr="1_2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2897" y="2831168"/>
            <a:ext cx="5089041" cy="40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zh-CN" altLang="en-US" sz="2800" dirty="0"/>
              <a:t>六、</a:t>
            </a:r>
            <a:r>
              <a:rPr lang="en-US" altLang="zh-CN" sz="2800" dirty="0">
                <a:solidFill>
                  <a:srgbClr val="FF3300"/>
                </a:solidFill>
              </a:rPr>
              <a:t> Real-Time Embedded Systems</a:t>
            </a:r>
          </a:p>
        </p:txBody>
      </p:sp>
      <p:sp>
        <p:nvSpPr>
          <p:cNvPr id="91139" name="Content Placeholder 2"/>
          <p:cNvSpPr>
            <a:spLocks noGrp="1"/>
          </p:cNvSpPr>
          <p:nvPr>
            <p:ph idx="1"/>
          </p:nvPr>
        </p:nvSpPr>
        <p:spPr/>
        <p:txBody>
          <a:bodyPr/>
          <a:lstStyle/>
          <a:p>
            <a:r>
              <a:rPr lang="en-US" altLang="zh-CN" sz="2400" dirty="0">
                <a:latin typeface="Arial" pitchFamily="34" charset="0"/>
              </a:rPr>
              <a:t>Real-time embedded systems most prevalent form of computers</a:t>
            </a:r>
          </a:p>
          <a:p>
            <a:pPr lvl="1"/>
            <a:r>
              <a:rPr lang="en-US" altLang="zh-CN" sz="2000" dirty="0">
                <a:latin typeface="Arial" pitchFamily="34" charset="0"/>
              </a:rPr>
              <a:t>Vary considerable, special purpose, limited purpose OS, </a:t>
            </a:r>
            <a:r>
              <a:rPr lang="en-US" altLang="zh-CN" sz="2000" dirty="0">
                <a:solidFill>
                  <a:srgbClr val="3366FF"/>
                </a:solidFill>
                <a:latin typeface="Arial" pitchFamily="34" charset="0"/>
              </a:rPr>
              <a:t>real-time OS</a:t>
            </a:r>
          </a:p>
          <a:p>
            <a:pPr lvl="1"/>
            <a:r>
              <a:rPr lang="en-US" altLang="zh-CN" sz="2000" dirty="0">
                <a:latin typeface="Arial" pitchFamily="34" charset="0"/>
              </a:rPr>
              <a:t>Use expanding</a:t>
            </a:r>
          </a:p>
          <a:p>
            <a:r>
              <a:rPr lang="en-US" altLang="zh-CN" sz="2400" dirty="0">
                <a:latin typeface="Arial" pitchFamily="34" charset="0"/>
              </a:rPr>
              <a:t>Many other special computing environments as well</a:t>
            </a:r>
          </a:p>
          <a:p>
            <a:pPr lvl="1"/>
            <a:r>
              <a:rPr lang="en-US" altLang="zh-CN" sz="2000" dirty="0">
                <a:latin typeface="Arial" pitchFamily="34" charset="0"/>
              </a:rPr>
              <a:t>Some have OSes, some perform tasks without an OS</a:t>
            </a:r>
          </a:p>
          <a:p>
            <a:r>
              <a:rPr lang="en-US" altLang="zh-CN" sz="2400" dirty="0">
                <a:latin typeface="Arial" pitchFamily="34" charset="0"/>
              </a:rPr>
              <a:t>Real-time OS has well-defined fixed time constraints</a:t>
            </a:r>
          </a:p>
          <a:p>
            <a:pPr lvl="1"/>
            <a:r>
              <a:rPr lang="en-US" altLang="zh-CN" sz="2000" dirty="0">
                <a:latin typeface="Arial" pitchFamily="34" charset="0"/>
              </a:rPr>
              <a:t>Processing </a:t>
            </a:r>
            <a:r>
              <a:rPr lang="en-US" altLang="zh-CN" sz="2000" i="1" dirty="0">
                <a:latin typeface="Arial" pitchFamily="34" charset="0"/>
              </a:rPr>
              <a:t>must</a:t>
            </a:r>
            <a:r>
              <a:rPr lang="en-US" altLang="zh-CN" sz="2000" dirty="0">
                <a:latin typeface="Arial" pitchFamily="34" charset="0"/>
              </a:rPr>
              <a:t> be done within constraint</a:t>
            </a:r>
          </a:p>
          <a:p>
            <a:pPr lvl="1"/>
            <a:r>
              <a:rPr lang="en-US" altLang="zh-CN" sz="2000" dirty="0">
                <a:latin typeface="Arial" pitchFamily="34" charset="0"/>
              </a:rPr>
              <a:t>Correct operation only if constraints met</a:t>
            </a:r>
          </a:p>
          <a:p>
            <a:pPr lvl="1"/>
            <a:endParaRPr lang="en-US" altLang="zh-CN" sz="2000" dirty="0">
              <a:latin typeface="Arial"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a:ea typeface="黑体" pitchFamily="49" charset="-122"/>
              </a:rPr>
              <a:t>嵌入式系统</a:t>
            </a:r>
          </a:p>
        </p:txBody>
      </p:sp>
      <p:sp>
        <p:nvSpPr>
          <p:cNvPr id="51203" name="Rectangle 3"/>
          <p:cNvSpPr>
            <a:spLocks noGrp="1" noChangeArrowheads="1"/>
          </p:cNvSpPr>
          <p:nvPr>
            <p:ph idx="1"/>
          </p:nvPr>
        </p:nvSpPr>
        <p:spPr/>
        <p:txBody>
          <a:bodyPr/>
          <a:lstStyle/>
          <a:p>
            <a:pPr eaLnBrk="1" hangingPunct="1">
              <a:spcBef>
                <a:spcPct val="0"/>
              </a:spcBef>
            </a:pPr>
            <a:r>
              <a:rPr lang="zh-CN" altLang="en-US" dirty="0">
                <a:solidFill>
                  <a:srgbClr val="FF0000"/>
                </a:solidFill>
                <a:latin typeface="楷体" pitchFamily="49" charset="-122"/>
              </a:rPr>
              <a:t>嵌入式系统</a:t>
            </a:r>
            <a:r>
              <a:rPr lang="zh-CN" altLang="en-US" dirty="0">
                <a:latin typeface="楷体" pitchFamily="49" charset="-122"/>
              </a:rPr>
              <a:t>是以应用为中心，以计算机技术为基础，采用</a:t>
            </a:r>
            <a:r>
              <a:rPr lang="zh-CN" altLang="en-US" dirty="0">
                <a:solidFill>
                  <a:srgbClr val="0000CC"/>
                </a:solidFill>
                <a:latin typeface="楷体" pitchFamily="49" charset="-122"/>
              </a:rPr>
              <a:t>可剪裁软硬件</a:t>
            </a:r>
            <a:r>
              <a:rPr lang="zh-CN" altLang="en-US" dirty="0">
                <a:latin typeface="楷体" pitchFamily="49" charset="-122"/>
              </a:rPr>
              <a:t>，适用于对功能、可靠性、成本、体积、功耗等有严格要求的</a:t>
            </a:r>
            <a:r>
              <a:rPr lang="zh-CN" altLang="en-US" dirty="0">
                <a:solidFill>
                  <a:srgbClr val="0000CC"/>
                </a:solidFill>
                <a:latin typeface="楷体" pitchFamily="49" charset="-122"/>
              </a:rPr>
              <a:t>专用计算机系统</a:t>
            </a:r>
            <a:r>
              <a:rPr lang="zh-CN" altLang="en-US" dirty="0">
                <a:latin typeface="楷体" pitchFamily="49" charset="-122"/>
              </a:rPr>
              <a:t>，用于实现对其他设备的控制、监视或管理等功能</a:t>
            </a:r>
            <a:endParaRPr lang="en-US" altLang="zh-CN" dirty="0">
              <a:latin typeface="楷体" pitchFamily="49" charset="-122"/>
            </a:endParaRPr>
          </a:p>
          <a:p>
            <a:pPr eaLnBrk="1" hangingPunct="1">
              <a:spcBef>
                <a:spcPct val="0"/>
              </a:spcBef>
            </a:pPr>
            <a:endParaRPr lang="zh-CN" altLang="en-US" sz="4000" dirty="0">
              <a:latin typeface="楷体" pitchFamily="49" charset="-122"/>
            </a:endParaRPr>
          </a:p>
          <a:p>
            <a:pPr eaLnBrk="1" hangingPunct="1">
              <a:spcBef>
                <a:spcPct val="0"/>
              </a:spcBef>
            </a:pPr>
            <a:r>
              <a:rPr lang="zh-CN" altLang="en-US" dirty="0">
                <a:solidFill>
                  <a:srgbClr val="FF0000"/>
                </a:solidFill>
                <a:latin typeface="楷体" pitchFamily="49" charset="-122"/>
              </a:rPr>
              <a:t>嵌入式操作系统：</a:t>
            </a:r>
            <a:r>
              <a:rPr lang="zh-CN" altLang="en-US" dirty="0">
                <a:latin typeface="楷体" pitchFamily="49" charset="-122"/>
              </a:rPr>
              <a:t>运行在嵌入式系统环境中，对整个嵌入式系统以及它所操作、控制的各种部件装置等资源进行统一协调、调度和控制的系统软件</a:t>
            </a:r>
          </a:p>
        </p:txBody>
      </p:sp>
    </p:spTree>
    <p:extLst>
      <p:ext uri="{BB962C8B-B14F-4D97-AF65-F5344CB8AC3E}">
        <p14:creationId xmlns:p14="http://schemas.microsoft.com/office/powerpoint/2010/main" val="4054607724"/>
      </p:ext>
    </p:extLst>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dirty="0">
                <a:ea typeface="楷体_GB2312" pitchFamily="49" charset="-122"/>
              </a:rPr>
              <a:t>嵌入式操作系统</a:t>
            </a:r>
            <a:r>
              <a:rPr lang="zh-CN" altLang="en-US" dirty="0"/>
              <a:t> </a:t>
            </a:r>
          </a:p>
        </p:txBody>
      </p:sp>
      <p:sp>
        <p:nvSpPr>
          <p:cNvPr id="52227" name="Rectangle 3"/>
          <p:cNvSpPr>
            <a:spLocks noGrp="1" noChangeArrowheads="1"/>
          </p:cNvSpPr>
          <p:nvPr>
            <p:ph idx="1"/>
          </p:nvPr>
        </p:nvSpPr>
        <p:spPr/>
        <p:txBody>
          <a:bodyPr/>
          <a:lstStyle/>
          <a:p>
            <a:pPr eaLnBrk="1" hangingPunct="1">
              <a:lnSpc>
                <a:spcPct val="90000"/>
              </a:lnSpc>
            </a:pPr>
            <a:r>
              <a:rPr lang="zh-CN" altLang="en-US" dirty="0">
                <a:latin typeface="Arial" pitchFamily="34" charset="0"/>
              </a:rPr>
              <a:t>几种主流嵌入式操作系统</a:t>
            </a:r>
            <a:endParaRPr lang="zh-CN" altLang="en-US" sz="2000" dirty="0">
              <a:latin typeface="Arial" pitchFamily="34" charset="0"/>
            </a:endParaRPr>
          </a:p>
          <a:p>
            <a:pPr lvl="1" eaLnBrk="1" hangingPunct="1">
              <a:lnSpc>
                <a:spcPct val="90000"/>
              </a:lnSpc>
            </a:pPr>
            <a:r>
              <a:rPr lang="zh-CN" altLang="en-US" sz="2000" dirty="0">
                <a:solidFill>
                  <a:srgbClr val="0000CC"/>
                </a:solidFill>
                <a:latin typeface="Arial" pitchFamily="34" charset="0"/>
              </a:rPr>
              <a:t>嵌入式</a:t>
            </a:r>
            <a:r>
              <a:rPr lang="en-US" altLang="zh-CN" sz="2000" dirty="0">
                <a:solidFill>
                  <a:srgbClr val="0000CC"/>
                </a:solidFill>
                <a:latin typeface="Arial" pitchFamily="34" charset="0"/>
              </a:rPr>
              <a:t>Linux</a:t>
            </a:r>
            <a:r>
              <a:rPr lang="en-US" altLang="zh-CN" sz="2000" dirty="0">
                <a:latin typeface="Arial" pitchFamily="34" charset="0"/>
              </a:rPr>
              <a:t> : </a:t>
            </a:r>
          </a:p>
          <a:p>
            <a:pPr lvl="2" eaLnBrk="1" hangingPunct="1">
              <a:lnSpc>
                <a:spcPct val="90000"/>
              </a:lnSpc>
            </a:pPr>
            <a:r>
              <a:rPr lang="en-US" altLang="zh-CN" sz="1600" dirty="0">
                <a:latin typeface="Arial" pitchFamily="34" charset="0"/>
                <a:sym typeface="Symbol" pitchFamily="18" charset="2"/>
              </a:rPr>
              <a:t></a:t>
            </a:r>
            <a:r>
              <a:rPr lang="en-US" altLang="zh-CN" sz="1600" dirty="0" err="1">
                <a:latin typeface="Arial" pitchFamily="34" charset="0"/>
              </a:rPr>
              <a:t>CLinux</a:t>
            </a:r>
            <a:endParaRPr lang="en-US" altLang="zh-CN" sz="1600" dirty="0">
              <a:latin typeface="Arial" pitchFamily="34" charset="0"/>
            </a:endParaRPr>
          </a:p>
          <a:p>
            <a:pPr lvl="2" eaLnBrk="1" hangingPunct="1">
              <a:lnSpc>
                <a:spcPct val="90000"/>
              </a:lnSpc>
            </a:pPr>
            <a:r>
              <a:rPr lang="en-US" altLang="zh-CN" sz="1600" dirty="0">
                <a:latin typeface="Arial" pitchFamily="34" charset="0"/>
              </a:rPr>
              <a:t>RT-Linux</a:t>
            </a:r>
          </a:p>
          <a:p>
            <a:pPr lvl="2" eaLnBrk="1" hangingPunct="1">
              <a:lnSpc>
                <a:spcPct val="90000"/>
              </a:lnSpc>
            </a:pPr>
            <a:r>
              <a:rPr lang="en-US" altLang="zh-CN" sz="1600" dirty="0" err="1">
                <a:latin typeface="Arial" pitchFamily="34" charset="0"/>
              </a:rPr>
              <a:t>XLinux</a:t>
            </a:r>
            <a:endParaRPr lang="en-US" altLang="zh-CN" sz="1600" dirty="0">
              <a:latin typeface="Arial" pitchFamily="34" charset="0"/>
            </a:endParaRPr>
          </a:p>
          <a:p>
            <a:pPr lvl="2" eaLnBrk="1" hangingPunct="1">
              <a:lnSpc>
                <a:spcPct val="90000"/>
              </a:lnSpc>
            </a:pPr>
            <a:r>
              <a:rPr lang="zh-CN" altLang="en-US" sz="1600" dirty="0">
                <a:latin typeface="Arial" pitchFamily="34" charset="0"/>
              </a:rPr>
              <a:t>红旗嵌入式</a:t>
            </a:r>
            <a:r>
              <a:rPr lang="en-US" altLang="zh-CN" sz="1600" dirty="0">
                <a:latin typeface="Arial" pitchFamily="34" charset="0"/>
              </a:rPr>
              <a:t>Linux</a:t>
            </a:r>
          </a:p>
          <a:p>
            <a:pPr lvl="2" eaLnBrk="1" hangingPunct="1">
              <a:lnSpc>
                <a:spcPct val="90000"/>
              </a:lnSpc>
            </a:pPr>
            <a:r>
              <a:rPr lang="en-US" altLang="zh-CN" sz="1600" dirty="0" err="1">
                <a:latin typeface="Arial" pitchFamily="34" charset="0"/>
              </a:rPr>
              <a:t>Montavista</a:t>
            </a:r>
            <a:r>
              <a:rPr lang="en-US" altLang="zh-CN" sz="1600" dirty="0">
                <a:latin typeface="Arial" pitchFamily="34" charset="0"/>
              </a:rPr>
              <a:t> </a:t>
            </a:r>
            <a:r>
              <a:rPr lang="en-US" altLang="zh-CN" sz="1600" dirty="0" err="1">
                <a:latin typeface="Arial" pitchFamily="34" charset="0"/>
              </a:rPr>
              <a:t>linux</a:t>
            </a:r>
            <a:endParaRPr lang="en-US" altLang="zh-CN" sz="1600" dirty="0">
              <a:latin typeface="Arial" pitchFamily="34" charset="0"/>
            </a:endParaRPr>
          </a:p>
          <a:p>
            <a:pPr lvl="2" eaLnBrk="1" hangingPunct="1">
              <a:lnSpc>
                <a:spcPct val="90000"/>
              </a:lnSpc>
            </a:pPr>
            <a:r>
              <a:rPr lang="zh-CN" altLang="en-US" sz="1600" dirty="0">
                <a:latin typeface="Arial" pitchFamily="34" charset="0"/>
              </a:rPr>
              <a:t>风河</a:t>
            </a:r>
            <a:r>
              <a:rPr lang="en-US" altLang="zh-CN" sz="1600" dirty="0" err="1">
                <a:latin typeface="Arial" pitchFamily="34" charset="0"/>
              </a:rPr>
              <a:t>linux</a:t>
            </a:r>
            <a:r>
              <a:rPr lang="en-US" altLang="zh-CN" sz="1600" dirty="0">
                <a:latin typeface="Arial" pitchFamily="34" charset="0"/>
              </a:rPr>
              <a:t> </a:t>
            </a:r>
            <a:r>
              <a:rPr lang="zh-CN" altLang="en-US" sz="1600" dirty="0">
                <a:latin typeface="Arial" pitchFamily="34" charset="0"/>
              </a:rPr>
              <a:t> </a:t>
            </a:r>
            <a:r>
              <a:rPr lang="en-US" altLang="zh-CN" sz="1600" dirty="0">
                <a:latin typeface="Arial" pitchFamily="34" charset="0"/>
              </a:rPr>
              <a:t>......</a:t>
            </a:r>
          </a:p>
          <a:p>
            <a:pPr lvl="1" eaLnBrk="1" hangingPunct="1">
              <a:lnSpc>
                <a:spcPct val="90000"/>
              </a:lnSpc>
            </a:pPr>
            <a:r>
              <a:rPr lang="en-US" altLang="zh-CN" sz="1600" dirty="0" err="1">
                <a:solidFill>
                  <a:srgbClr val="0000CC"/>
                </a:solidFill>
                <a:latin typeface="Arial" pitchFamily="34" charset="0"/>
              </a:rPr>
              <a:t>VxWorks</a:t>
            </a:r>
            <a:r>
              <a:rPr lang="en-US" altLang="zh-CN" sz="1600" dirty="0">
                <a:solidFill>
                  <a:srgbClr val="0000CC"/>
                </a:solidFill>
                <a:latin typeface="Arial" pitchFamily="34" charset="0"/>
              </a:rPr>
              <a:t> </a:t>
            </a:r>
          </a:p>
          <a:p>
            <a:pPr lvl="1" eaLnBrk="1" hangingPunct="1">
              <a:lnSpc>
                <a:spcPct val="90000"/>
              </a:lnSpc>
            </a:pPr>
            <a:r>
              <a:rPr lang="en-US" altLang="zh-CN" sz="1600" dirty="0">
                <a:solidFill>
                  <a:srgbClr val="0000CC"/>
                </a:solidFill>
                <a:latin typeface="Arial" pitchFamily="34" charset="0"/>
              </a:rPr>
              <a:t>QNX </a:t>
            </a:r>
          </a:p>
          <a:p>
            <a:pPr lvl="1" eaLnBrk="1" hangingPunct="1">
              <a:lnSpc>
                <a:spcPct val="90000"/>
              </a:lnSpc>
            </a:pPr>
            <a:r>
              <a:rPr lang="en-US" altLang="zh-CN" sz="1600" dirty="0">
                <a:solidFill>
                  <a:srgbClr val="0000CC"/>
                </a:solidFill>
                <a:latin typeface="Arial" pitchFamily="34" charset="0"/>
              </a:rPr>
              <a:t>Windows CE </a:t>
            </a:r>
          </a:p>
          <a:p>
            <a:pPr lvl="1" eaLnBrk="1" hangingPunct="1">
              <a:lnSpc>
                <a:spcPct val="90000"/>
              </a:lnSpc>
            </a:pPr>
            <a:r>
              <a:rPr lang="en-US" altLang="zh-CN" sz="1600" dirty="0" err="1">
                <a:solidFill>
                  <a:srgbClr val="0000CC"/>
                </a:solidFill>
                <a:latin typeface="Arial" pitchFamily="34" charset="0"/>
              </a:rPr>
              <a:t>uC</a:t>
            </a:r>
            <a:r>
              <a:rPr lang="en-US" altLang="zh-CN" sz="1600" dirty="0">
                <a:solidFill>
                  <a:srgbClr val="0000CC"/>
                </a:solidFill>
                <a:latin typeface="Arial" pitchFamily="34" charset="0"/>
              </a:rPr>
              <a:t>/OS</a:t>
            </a:r>
          </a:p>
          <a:p>
            <a:pPr lvl="1" eaLnBrk="1" hangingPunct="1">
              <a:lnSpc>
                <a:spcPct val="90000"/>
              </a:lnSpc>
            </a:pPr>
            <a:r>
              <a:rPr lang="en-US" altLang="zh-CN" sz="1600" dirty="0">
                <a:solidFill>
                  <a:srgbClr val="0000CC"/>
                </a:solidFill>
                <a:latin typeface="Arial" pitchFamily="34" charset="0"/>
              </a:rPr>
              <a:t>Palm OS</a:t>
            </a:r>
            <a:r>
              <a:rPr lang="en-US" altLang="zh-CN" sz="1600" dirty="0">
                <a:latin typeface="Arial" pitchFamily="34" charset="0"/>
              </a:rPr>
              <a:t> </a:t>
            </a:r>
          </a:p>
          <a:p>
            <a:pPr lvl="1" eaLnBrk="1" hangingPunct="1">
              <a:lnSpc>
                <a:spcPct val="90000"/>
              </a:lnSpc>
            </a:pPr>
            <a:r>
              <a:rPr lang="en-US" altLang="zh-CN" sz="1600" dirty="0">
                <a:solidFill>
                  <a:srgbClr val="0000CC"/>
                </a:solidFill>
                <a:latin typeface="Arial" pitchFamily="34" charset="0"/>
              </a:rPr>
              <a:t>L4</a:t>
            </a:r>
          </a:p>
          <a:p>
            <a:pPr marL="457200" lvl="1" indent="0" eaLnBrk="1" hangingPunct="1">
              <a:lnSpc>
                <a:spcPct val="90000"/>
              </a:lnSpc>
              <a:buNone/>
            </a:pPr>
            <a:endParaRPr lang="en-US" altLang="zh-CN" sz="1600" b="0" dirty="0">
              <a:solidFill>
                <a:srgbClr val="C00000"/>
              </a:solidFill>
              <a:latin typeface="Times New Roman" pitchFamily="18" charset="0"/>
            </a:endParaRPr>
          </a:p>
          <a:p>
            <a:pPr eaLnBrk="1" hangingPunct="1">
              <a:lnSpc>
                <a:spcPct val="80000"/>
              </a:lnSpc>
            </a:pPr>
            <a:endParaRPr lang="zh-CN" altLang="en-US" sz="1600" dirty="0">
              <a:latin typeface="Times New Roman" pitchFamily="18" charset="0"/>
              <a:ea typeface="楷体_GB2312" pitchFamily="49" charset="-122"/>
            </a:endParaRPr>
          </a:p>
        </p:txBody>
      </p:sp>
    </p:spTree>
    <p:extLst>
      <p:ext uri="{BB962C8B-B14F-4D97-AF65-F5344CB8AC3E}">
        <p14:creationId xmlns:p14="http://schemas.microsoft.com/office/powerpoint/2010/main" val="3372773464"/>
      </p:ext>
    </p:extLst>
  </p:cSld>
  <p:clrMapOvr>
    <a:masterClrMapping/>
  </p:clrMapOvr>
  <p:transition>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latin typeface="+mn-lt"/>
                <a:ea typeface="楷体" pitchFamily="49" charset="-122"/>
              </a:rPr>
              <a:t>操作系统</a:t>
            </a:r>
            <a:r>
              <a:rPr lang="zh-CN" altLang="en-US">
                <a:latin typeface="+mn-lt"/>
                <a:ea typeface="楷体" pitchFamily="49" charset="-122"/>
              </a:rPr>
              <a:t>市场格局</a:t>
            </a:r>
            <a:endParaRPr lang="zh-CN" altLang="en-US" sz="1600" dirty="0">
              <a:latin typeface="+mn-lt"/>
              <a:ea typeface="楷体" pitchFamily="49" charset="-122"/>
            </a:endParaRPr>
          </a:p>
        </p:txBody>
      </p:sp>
      <p:sp>
        <p:nvSpPr>
          <p:cNvPr id="58371" name="内容占位符 2"/>
          <p:cNvSpPr>
            <a:spLocks noGrp="1"/>
          </p:cNvSpPr>
          <p:nvPr>
            <p:ph idx="1"/>
          </p:nvPr>
        </p:nvSpPr>
        <p:spPr/>
        <p:txBody>
          <a:bodyPr/>
          <a:lstStyle/>
          <a:p>
            <a:pPr eaLnBrk="1" hangingPunct="1"/>
            <a:r>
              <a:rPr lang="zh-CN" altLang="en-US" sz="2400" dirty="0">
                <a:latin typeface="Arial" pitchFamily="34" charset="0"/>
              </a:rPr>
              <a:t>当前三大体系：</a:t>
            </a:r>
          </a:p>
          <a:p>
            <a:pPr lvl="1" eaLnBrk="1" hangingPunct="1"/>
            <a:r>
              <a:rPr lang="en-US" altLang="zh-CN" dirty="0">
                <a:solidFill>
                  <a:srgbClr val="FF0000"/>
                </a:solidFill>
                <a:latin typeface="Arial" pitchFamily="34" charset="0"/>
              </a:rPr>
              <a:t>Unix/Linux :</a:t>
            </a:r>
            <a:r>
              <a:rPr lang="zh-CN" altLang="en-US" sz="2000" dirty="0">
                <a:latin typeface="Arial" pitchFamily="34" charset="0"/>
              </a:rPr>
              <a:t>服务器</a:t>
            </a:r>
          </a:p>
          <a:p>
            <a:pPr lvl="1" eaLnBrk="1" hangingPunct="1"/>
            <a:r>
              <a:rPr lang="en-US" altLang="zh-CN" dirty="0">
                <a:solidFill>
                  <a:srgbClr val="FF0000"/>
                </a:solidFill>
                <a:latin typeface="Arial" pitchFamily="34" charset="0"/>
              </a:rPr>
              <a:t>Windows</a:t>
            </a:r>
            <a:r>
              <a:rPr lang="zh-CN" altLang="en-US" dirty="0">
                <a:solidFill>
                  <a:srgbClr val="FF0000"/>
                </a:solidFill>
                <a:latin typeface="Arial" pitchFamily="34" charset="0"/>
              </a:rPr>
              <a:t>、</a:t>
            </a:r>
            <a:r>
              <a:rPr lang="en-US" altLang="zh-CN" dirty="0">
                <a:solidFill>
                  <a:srgbClr val="FF0000"/>
                </a:solidFill>
                <a:latin typeface="Arial" pitchFamily="34" charset="0"/>
              </a:rPr>
              <a:t>Mac OS X </a:t>
            </a:r>
            <a:r>
              <a:rPr lang="zh-CN" altLang="en-US" dirty="0">
                <a:solidFill>
                  <a:srgbClr val="FF0000"/>
                </a:solidFill>
                <a:latin typeface="Arial" pitchFamily="34" charset="0"/>
              </a:rPr>
              <a:t>：</a:t>
            </a:r>
            <a:r>
              <a:rPr lang="zh-CN" altLang="en-US" sz="2000" dirty="0">
                <a:latin typeface="Arial" pitchFamily="34" charset="0"/>
              </a:rPr>
              <a:t>桌面</a:t>
            </a:r>
          </a:p>
          <a:p>
            <a:pPr lvl="1" eaLnBrk="1" hangingPunct="1"/>
            <a:r>
              <a:rPr lang="en-US" altLang="zh-CN" dirty="0">
                <a:solidFill>
                  <a:srgbClr val="FF0000"/>
                </a:solidFill>
                <a:latin typeface="Arial" pitchFamily="34" charset="0"/>
              </a:rPr>
              <a:t>Android</a:t>
            </a:r>
            <a:r>
              <a:rPr lang="zh-CN" altLang="en-US" dirty="0">
                <a:solidFill>
                  <a:srgbClr val="FF0000"/>
                </a:solidFill>
                <a:latin typeface="Arial" pitchFamily="34" charset="0"/>
              </a:rPr>
              <a:t>、</a:t>
            </a:r>
            <a:r>
              <a:rPr lang="en-US" altLang="zh-CN" dirty="0">
                <a:solidFill>
                  <a:srgbClr val="FF0000"/>
                </a:solidFill>
                <a:latin typeface="Arial" pitchFamily="34" charset="0"/>
              </a:rPr>
              <a:t>iOS</a:t>
            </a:r>
            <a:r>
              <a:rPr lang="zh-CN" altLang="en-US" dirty="0">
                <a:solidFill>
                  <a:srgbClr val="FF0000"/>
                </a:solidFill>
                <a:latin typeface="Arial" pitchFamily="34" charset="0"/>
              </a:rPr>
              <a:t>、</a:t>
            </a:r>
            <a:r>
              <a:rPr lang="en-US" altLang="zh-CN" dirty="0">
                <a:solidFill>
                  <a:srgbClr val="FF0000"/>
                </a:solidFill>
                <a:latin typeface="Arial" pitchFamily="34" charset="0"/>
              </a:rPr>
              <a:t>Windows phone</a:t>
            </a:r>
            <a:r>
              <a:rPr lang="zh-CN" altLang="en-US" dirty="0">
                <a:solidFill>
                  <a:srgbClr val="FF0000"/>
                </a:solidFill>
                <a:latin typeface="Arial" pitchFamily="34" charset="0"/>
              </a:rPr>
              <a:t>：</a:t>
            </a:r>
            <a:r>
              <a:rPr lang="zh-CN" altLang="en-US" dirty="0">
                <a:solidFill>
                  <a:srgbClr val="3333FF"/>
                </a:solidFill>
                <a:latin typeface="Arial" pitchFamily="34" charset="0"/>
              </a:rPr>
              <a:t>手机</a:t>
            </a:r>
            <a:endParaRPr lang="zh-CN" altLang="en-US" sz="2000" dirty="0">
              <a:latin typeface="Arial" pitchFamily="34" charset="0"/>
            </a:endParaRPr>
          </a:p>
        </p:txBody>
      </p:sp>
    </p:spTree>
    <p:extLst>
      <p:ext uri="{BB962C8B-B14F-4D97-AF65-F5344CB8AC3E}">
        <p14:creationId xmlns:p14="http://schemas.microsoft.com/office/powerpoint/2010/main" val="2587860355"/>
      </p:ext>
    </p:extLst>
  </p:cSld>
  <p:clrMapOvr>
    <a:masterClrMapping/>
  </p:clrMapOvr>
  <p:transition/>
</p:sld>
</file>

<file path=ppt/theme/theme1.xml><?xml version="1.0" encoding="utf-8"?>
<a:theme xmlns:a="http://schemas.openxmlformats.org/drawingml/2006/main" name="osc">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s-8">
  <a:themeElements>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MS PGothic"/>
        <a:cs typeface=""/>
      </a:majorFont>
      <a:minorFont>
        <a:latin typeface="楷体"/>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5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5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osc</Template>
  <TotalTime>60329</TotalTime>
  <Words>6635</Words>
  <Application>Microsoft Office PowerPoint</Application>
  <PresentationFormat>宽屏</PresentationFormat>
  <Paragraphs>782</Paragraphs>
  <Slides>112</Slides>
  <Notes>37</Notes>
  <HiddenSlides>5</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112</vt:i4>
      </vt:variant>
    </vt:vector>
  </HeadingPairs>
  <TitlesOfParts>
    <vt:vector size="130" baseType="lpstr">
      <vt:lpstr>Monotype Sorts</vt:lpstr>
      <vt:lpstr>黑体</vt:lpstr>
      <vt:lpstr>楷体</vt:lpstr>
      <vt:lpstr>楷体_GB2312</vt:lpstr>
      <vt:lpstr>宋体</vt:lpstr>
      <vt:lpstr>Arial</vt:lpstr>
      <vt:lpstr>Arial Narrow</vt:lpstr>
      <vt:lpstr>Courier New</vt:lpstr>
      <vt:lpstr>Helvetica</vt:lpstr>
      <vt:lpstr>Tahoma</vt:lpstr>
      <vt:lpstr>Times New Roman</vt:lpstr>
      <vt:lpstr>Verdana</vt:lpstr>
      <vt:lpstr>Webdings</vt:lpstr>
      <vt:lpstr>Wingdings</vt:lpstr>
      <vt:lpstr>osc</vt:lpstr>
      <vt:lpstr>os-8</vt:lpstr>
      <vt:lpstr>Visio</vt:lpstr>
      <vt:lpstr>BMP 图像</vt:lpstr>
      <vt:lpstr>操作系统</vt:lpstr>
      <vt:lpstr>基本情况</vt:lpstr>
      <vt:lpstr>学习目标</vt:lpstr>
      <vt:lpstr>课程考核</vt:lpstr>
      <vt:lpstr>教材、参考书</vt:lpstr>
      <vt:lpstr>课程网址、作业及答疑</vt:lpstr>
      <vt:lpstr>Chapter 1: Introduction</vt:lpstr>
      <vt:lpstr>Chapter 1: Introduction</vt:lpstr>
      <vt:lpstr>Chapter Objectives</vt:lpstr>
      <vt:lpstr> 操作系统</vt:lpstr>
      <vt:lpstr>1.1 What Operating System Do </vt:lpstr>
      <vt:lpstr>What Operating System Do? </vt:lpstr>
      <vt:lpstr>Computer System Structure</vt:lpstr>
      <vt:lpstr> What is Operating System ?</vt:lpstr>
      <vt:lpstr>What is Operating System ?</vt:lpstr>
      <vt:lpstr>What is Operating System ?</vt:lpstr>
      <vt:lpstr>What is Operating System ?</vt:lpstr>
      <vt:lpstr>Operating System Definition</vt:lpstr>
      <vt:lpstr>Operating System Definition (Cont.)</vt:lpstr>
      <vt:lpstr>1.2 Computer-System Organization</vt:lpstr>
      <vt:lpstr> Computer System Organization</vt:lpstr>
      <vt:lpstr>Computer System Organization</vt:lpstr>
      <vt:lpstr>1.2.1 Computer-System Operation</vt:lpstr>
      <vt:lpstr>Computer Startup</vt:lpstr>
      <vt:lpstr>Common Functions of Interrupts</vt:lpstr>
      <vt:lpstr>Common Functions of Interrupts</vt:lpstr>
      <vt:lpstr>中断</vt:lpstr>
      <vt:lpstr>中断</vt:lpstr>
      <vt:lpstr>Interrupt Handling（中断处理）</vt:lpstr>
      <vt:lpstr>Interrupt Time line</vt:lpstr>
      <vt:lpstr>1.2.2  Storage Structure</vt:lpstr>
      <vt:lpstr>Storage Hierarchy</vt:lpstr>
      <vt:lpstr>Caching （高速缓存）</vt:lpstr>
      <vt:lpstr>Storage-Device Hierarchy</vt:lpstr>
      <vt:lpstr>1.2.3  I/O Structure</vt:lpstr>
      <vt:lpstr> I/O Interrupts </vt:lpstr>
      <vt:lpstr>Device-Status Table</vt:lpstr>
      <vt:lpstr>Two I/O Methods</vt:lpstr>
      <vt:lpstr>How a Modern Computer Works</vt:lpstr>
      <vt:lpstr>Direct Memory Access Structure 直接内存访问(DMA)</vt:lpstr>
      <vt:lpstr>1.3 Computer-System Architecture</vt:lpstr>
      <vt:lpstr>Single-Processor Systems（单处理器系统）</vt:lpstr>
      <vt:lpstr>Multiprocessor Systems（多处理器系统）</vt:lpstr>
      <vt:lpstr>Symmetric Multiprocessing Architecture</vt:lpstr>
      <vt:lpstr>A Dual-Core Design</vt:lpstr>
      <vt:lpstr>DEFINITIONS OF COMPUTER SYSTEM COMPONENTS</vt:lpstr>
      <vt:lpstr>Clustered Systems集群系统</vt:lpstr>
      <vt:lpstr>Clustered Systems</vt:lpstr>
      <vt:lpstr>1.4 Operating-System Operations (操作系统的执行)</vt:lpstr>
      <vt:lpstr> Operating-System Operations</vt:lpstr>
      <vt:lpstr>Operating-System Operations</vt:lpstr>
      <vt:lpstr>内核态与用户态</vt:lpstr>
      <vt:lpstr>Privileged instructions</vt:lpstr>
      <vt:lpstr>Operating-System Operations</vt:lpstr>
      <vt:lpstr>1.5 Resource Management (资源管理)</vt:lpstr>
      <vt:lpstr>操作系统功能部件 </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1.6 Security and Protection (安全和保护)</vt:lpstr>
      <vt:lpstr>Protection and Security</vt:lpstr>
      <vt:lpstr>1.7 Virtualization (虚拟化)</vt:lpstr>
      <vt:lpstr>Virtualization</vt:lpstr>
      <vt:lpstr>Virtualization (cont.)</vt:lpstr>
      <vt:lpstr>Computing Environments - Virtualization</vt:lpstr>
      <vt:lpstr>1.8 Distributed Systems (分布式系统)</vt:lpstr>
      <vt:lpstr>Distributed Systems</vt:lpstr>
      <vt:lpstr>1.9 Kernel Data Structures (内核数据结构)</vt:lpstr>
      <vt:lpstr>Kernel Data Structures</vt:lpstr>
      <vt:lpstr>Kernel Data Structures</vt:lpstr>
      <vt:lpstr>Kernel Data Structures</vt:lpstr>
      <vt:lpstr>1.10 Computing Environments(计算环境)</vt:lpstr>
      <vt:lpstr>一、Traditional</vt:lpstr>
      <vt:lpstr>1. Mainframe Systems大型机系统</vt:lpstr>
      <vt:lpstr>  Multiprogrammed  Systems</vt:lpstr>
      <vt:lpstr>2. Time-Sharing Systems分时系统</vt:lpstr>
      <vt:lpstr>响应时间</vt:lpstr>
      <vt:lpstr>3. Desktop Systems</vt:lpstr>
      <vt:lpstr>PC主要操作系统</vt:lpstr>
      <vt:lpstr>二、 Mobile</vt:lpstr>
      <vt:lpstr>计算机应用领域</vt:lpstr>
      <vt:lpstr>三、Client-Server</vt:lpstr>
      <vt:lpstr>四、 Peer-to-Peer</vt:lpstr>
      <vt:lpstr>五、 Virtualization</vt:lpstr>
      <vt:lpstr> Virtualization</vt:lpstr>
      <vt:lpstr> Virtualization</vt:lpstr>
      <vt:lpstr>五、 Cloud Computing</vt:lpstr>
      <vt:lpstr> Cloud Computing</vt:lpstr>
      <vt:lpstr> Cloud Computing</vt:lpstr>
      <vt:lpstr>六、 Real-Time Embedded Systems</vt:lpstr>
      <vt:lpstr>嵌入式系统</vt:lpstr>
      <vt:lpstr>嵌入式操作系统 </vt:lpstr>
      <vt:lpstr>操作系统市场格局</vt:lpstr>
      <vt:lpstr>国内操作系统发展情况</vt:lpstr>
      <vt:lpstr>操作系统长期由国外厂商垄断</vt:lpstr>
      <vt:lpstr>PowerPoint 演示文稿</vt:lpstr>
      <vt:lpstr>Windows为什么成功</vt:lpstr>
      <vt:lpstr>Android为什么会成功？</vt:lpstr>
      <vt:lpstr>1.11 Free and Open-Source Operating Systems(自由和开源操作系统)</vt:lpstr>
      <vt:lpstr> Open-Source Operating Systems</vt:lpstr>
      <vt:lpstr>The Study of Operating Systems</vt:lpstr>
      <vt:lpstr>The Study of Operating Systems</vt:lpstr>
      <vt:lpstr>Summary</vt:lpstr>
      <vt:lpstr>Summary</vt:lpstr>
      <vt:lpstr>Homework</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jjm</dc:creator>
  <cp:lastModifiedBy>xtommy</cp:lastModifiedBy>
  <cp:revision>339</cp:revision>
  <dcterms:created xsi:type="dcterms:W3CDTF">2004-10-07T18:29:30Z</dcterms:created>
  <dcterms:modified xsi:type="dcterms:W3CDTF">2023-09-18T03:11:04Z</dcterms:modified>
</cp:coreProperties>
</file>